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2" r:id="rId17"/>
    <p:sldId id="268" r:id="rId18"/>
    <p:sldId id="270" r:id="rId19"/>
    <p:sldId id="271" r:id="rId20"/>
  </p:sldIdLst>
  <p:sldSz cx="13004800" cy="9753600"/>
  <p:notesSz cx="6858000" cy="9144000"/>
  <p:defaultTextStyle>
    <a:defPPr>
      <a:defRPr lang="pl-PL"/>
    </a:defPPr>
    <a:lvl1pPr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1pPr>
    <a:lvl2pPr marL="4572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2pPr>
    <a:lvl3pPr marL="9144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3pPr>
    <a:lvl4pPr marL="13716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4pPr>
    <a:lvl5pPr marL="18288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5pPr>
    <a:lvl6pPr marL="22860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6pPr>
    <a:lvl7pPr marL="27432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7pPr>
    <a:lvl8pPr marL="32004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8pPr>
    <a:lvl9pPr marL="36576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Wabich" initials="DW" lastIdx="2" clrIdx="0">
    <p:extLst>
      <p:ext uri="{19B8F6BF-5375-455C-9EA6-DF929625EA0E}">
        <p15:presenceInfo xmlns:p15="http://schemas.microsoft.com/office/powerpoint/2012/main" userId="S-1-5-21-34137209-2404646859-2403376763-1122" providerId="AD"/>
      </p:ext>
    </p:extLst>
  </p:cmAuthor>
  <p:cmAuthor id="2" name="Piekarska, Monika" initials="PM" lastIdx="2" clrIdx="1">
    <p:extLst>
      <p:ext uri="{19B8F6BF-5375-455C-9EA6-DF929625EA0E}">
        <p15:presenceInfo xmlns:p15="http://schemas.microsoft.com/office/powerpoint/2012/main" userId="S::monika.piekarska@effem.com::5864b234-80ca-4c6c-94d7-fa736d1f19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C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D836"/>
    <a:srgbClr val="FFFFFF"/>
    <a:srgbClr val="DC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7369FC-A684-4BC3-825B-AEB41B318503}" v="19" dt="2022-04-21T12:54:41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94660"/>
  </p:normalViewPr>
  <p:slideViewPr>
    <p:cSldViewPr>
      <p:cViewPr varScale="1">
        <p:scale>
          <a:sx n="56" d="100"/>
          <a:sy n="56" d="100"/>
        </p:scale>
        <p:origin x="62" y="43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ja Dołęgowska" userId="97e8eadb-34ea-4fa7-bdbb-e65ff23048a9" providerId="ADAL" clId="{847369FC-A684-4BC3-825B-AEB41B318503}"/>
    <pc:docChg chg="custSel modSld">
      <pc:chgData name="Alicja Dołęgowska" userId="97e8eadb-34ea-4fa7-bdbb-e65ff23048a9" providerId="ADAL" clId="{847369FC-A684-4BC3-825B-AEB41B318503}" dt="2022-04-21T12:54:41.877" v="28"/>
      <pc:docMkLst>
        <pc:docMk/>
      </pc:docMkLst>
      <pc:sldChg chg="addSp modSp mod">
        <pc:chgData name="Alicja Dołęgowska" userId="97e8eadb-34ea-4fa7-bdbb-e65ff23048a9" providerId="ADAL" clId="{847369FC-A684-4BC3-825B-AEB41B318503}" dt="2022-04-21T12:53:40.370" v="5" actId="1035"/>
        <pc:sldMkLst>
          <pc:docMk/>
          <pc:sldMk cId="0" sldId="256"/>
        </pc:sldMkLst>
        <pc:picChg chg="add mod">
          <ac:chgData name="Alicja Dołęgowska" userId="97e8eadb-34ea-4fa7-bdbb-e65ff23048a9" providerId="ADAL" clId="{847369FC-A684-4BC3-825B-AEB41B318503}" dt="2022-04-21T12:53:40.370" v="5" actId="1035"/>
          <ac:picMkLst>
            <pc:docMk/>
            <pc:sldMk cId="0" sldId="256"/>
            <ac:picMk id="16" creationId="{B0840B4D-2A71-439D-9D23-517962258FC3}"/>
          </ac:picMkLst>
        </pc:picChg>
        <pc:picChg chg="mod">
          <ac:chgData name="Alicja Dołęgowska" userId="97e8eadb-34ea-4fa7-bdbb-e65ff23048a9" providerId="ADAL" clId="{847369FC-A684-4BC3-825B-AEB41B318503}" dt="2022-04-21T12:53:29.858" v="0" actId="732"/>
          <ac:picMkLst>
            <pc:docMk/>
            <pc:sldMk cId="0" sldId="256"/>
            <ac:picMk id="3076" creationId="{00000000-0000-0000-0000-000000000000}"/>
          </ac:picMkLst>
        </pc:picChg>
      </pc:sldChg>
      <pc:sldChg chg="addSp modSp mod">
        <pc:chgData name="Alicja Dołęgowska" userId="97e8eadb-34ea-4fa7-bdbb-e65ff23048a9" providerId="ADAL" clId="{847369FC-A684-4BC3-825B-AEB41B318503}" dt="2022-04-21T12:53:58.565" v="10" actId="1076"/>
        <pc:sldMkLst>
          <pc:docMk/>
          <pc:sldMk cId="0" sldId="257"/>
        </pc:sldMkLst>
        <pc:picChg chg="mod">
          <ac:chgData name="Alicja Dołęgowska" userId="97e8eadb-34ea-4fa7-bdbb-e65ff23048a9" providerId="ADAL" clId="{847369FC-A684-4BC3-825B-AEB41B318503}" dt="2022-04-21T12:53:48.416" v="6" actId="732"/>
          <ac:picMkLst>
            <pc:docMk/>
            <pc:sldMk cId="0" sldId="257"/>
            <ac:picMk id="2" creationId="{00000000-0000-0000-0000-000000000000}"/>
          </ac:picMkLst>
        </pc:picChg>
        <pc:picChg chg="add mod">
          <ac:chgData name="Alicja Dołęgowska" userId="97e8eadb-34ea-4fa7-bdbb-e65ff23048a9" providerId="ADAL" clId="{847369FC-A684-4BC3-825B-AEB41B318503}" dt="2022-04-21T12:53:58.565" v="10" actId="1076"/>
          <ac:picMkLst>
            <pc:docMk/>
            <pc:sldMk cId="0" sldId="257"/>
            <ac:picMk id="11" creationId="{B0840B4D-2A71-439D-9D23-517962258FC3}"/>
          </ac:picMkLst>
        </pc:picChg>
      </pc:sldChg>
      <pc:sldChg chg="addSp delSp modSp mod">
        <pc:chgData name="Alicja Dołęgowska" userId="97e8eadb-34ea-4fa7-bdbb-e65ff23048a9" providerId="ADAL" clId="{847369FC-A684-4BC3-825B-AEB41B318503}" dt="2022-04-21T12:54:21.053" v="18"/>
        <pc:sldMkLst>
          <pc:docMk/>
          <pc:sldMk cId="0" sldId="258"/>
        </pc:sldMkLst>
        <pc:picChg chg="del">
          <ac:chgData name="Alicja Dołęgowska" userId="97e8eadb-34ea-4fa7-bdbb-e65ff23048a9" providerId="ADAL" clId="{847369FC-A684-4BC3-825B-AEB41B318503}" dt="2022-04-21T12:54:01.506" v="11" actId="478"/>
          <ac:picMkLst>
            <pc:docMk/>
            <pc:sldMk cId="0" sldId="258"/>
            <ac:picMk id="24" creationId="{00000000-0000-0000-0000-000000000000}"/>
          </ac:picMkLst>
        </pc:picChg>
        <pc:picChg chg="add del mod">
          <ac:chgData name="Alicja Dołęgowska" userId="97e8eadb-34ea-4fa7-bdbb-e65ff23048a9" providerId="ADAL" clId="{847369FC-A684-4BC3-825B-AEB41B318503}" dt="2022-04-21T12:54:17.082" v="17" actId="478"/>
          <ac:picMkLst>
            <pc:docMk/>
            <pc:sldMk cId="0" sldId="258"/>
            <ac:picMk id="26" creationId="{B0840B4D-2A71-439D-9D23-517962258FC3}"/>
          </ac:picMkLst>
        </pc:picChg>
        <pc:picChg chg="add mod">
          <ac:chgData name="Alicja Dołęgowska" userId="97e8eadb-34ea-4fa7-bdbb-e65ff23048a9" providerId="ADAL" clId="{847369FC-A684-4BC3-825B-AEB41B318503}" dt="2022-04-21T12:54:21.053" v="18"/>
          <ac:picMkLst>
            <pc:docMk/>
            <pc:sldMk cId="0" sldId="258"/>
            <ac:picMk id="27" creationId="{2A7BE7CE-3490-4570-8B93-A1A94384864A}"/>
          </ac:picMkLst>
        </pc:picChg>
      </pc:sldChg>
      <pc:sldChg chg="addSp delSp modSp mod">
        <pc:chgData name="Alicja Dołęgowska" userId="97e8eadb-34ea-4fa7-bdbb-e65ff23048a9" providerId="ADAL" clId="{847369FC-A684-4BC3-825B-AEB41B318503}" dt="2022-04-21T12:54:13.060" v="16" actId="1076"/>
        <pc:sldMkLst>
          <pc:docMk/>
          <pc:sldMk cId="0" sldId="260"/>
        </pc:sldMkLst>
        <pc:picChg chg="add mod">
          <ac:chgData name="Alicja Dołęgowska" userId="97e8eadb-34ea-4fa7-bdbb-e65ff23048a9" providerId="ADAL" clId="{847369FC-A684-4BC3-825B-AEB41B318503}" dt="2022-04-21T12:54:13.060" v="16" actId="1076"/>
          <ac:picMkLst>
            <pc:docMk/>
            <pc:sldMk cId="0" sldId="260"/>
            <ac:picMk id="17" creationId="{10037878-0E41-4CF5-B9B3-18B9EB53B022}"/>
          </ac:picMkLst>
        </pc:picChg>
        <pc:picChg chg="del">
          <ac:chgData name="Alicja Dołęgowska" userId="97e8eadb-34ea-4fa7-bdbb-e65ff23048a9" providerId="ADAL" clId="{847369FC-A684-4BC3-825B-AEB41B318503}" dt="2022-04-21T12:54:08.500" v="14" actId="478"/>
          <ac:picMkLst>
            <pc:docMk/>
            <pc:sldMk cId="0" sldId="260"/>
            <ac:picMk id="18" creationId="{00000000-0000-0000-0000-000000000000}"/>
          </ac:picMkLst>
        </pc:picChg>
      </pc:sldChg>
      <pc:sldChg chg="addSp delSp modSp">
        <pc:chgData name="Alicja Dołęgowska" userId="97e8eadb-34ea-4fa7-bdbb-e65ff23048a9" providerId="ADAL" clId="{847369FC-A684-4BC3-825B-AEB41B318503}" dt="2022-04-21T12:54:24.744" v="20"/>
        <pc:sldMkLst>
          <pc:docMk/>
          <pc:sldMk cId="0" sldId="262"/>
        </pc:sldMkLst>
        <pc:picChg chg="del">
          <ac:chgData name="Alicja Dołęgowska" userId="97e8eadb-34ea-4fa7-bdbb-e65ff23048a9" providerId="ADAL" clId="{847369FC-A684-4BC3-825B-AEB41B318503}" dt="2022-04-21T12:54:24.343" v="19" actId="478"/>
          <ac:picMkLst>
            <pc:docMk/>
            <pc:sldMk cId="0" sldId="262"/>
            <ac:picMk id="18" creationId="{00000000-0000-0000-0000-000000000000}"/>
          </ac:picMkLst>
        </pc:picChg>
        <pc:picChg chg="add mod">
          <ac:chgData name="Alicja Dołęgowska" userId="97e8eadb-34ea-4fa7-bdbb-e65ff23048a9" providerId="ADAL" clId="{847369FC-A684-4BC3-825B-AEB41B318503}" dt="2022-04-21T12:54:24.744" v="20"/>
          <ac:picMkLst>
            <pc:docMk/>
            <pc:sldMk cId="0" sldId="262"/>
            <ac:picMk id="19" creationId="{D2018A6F-C6FB-485A-AF73-F9E1869151E6}"/>
          </ac:picMkLst>
        </pc:picChg>
      </pc:sldChg>
      <pc:sldChg chg="addSp delSp modSp">
        <pc:chgData name="Alicja Dołęgowska" userId="97e8eadb-34ea-4fa7-bdbb-e65ff23048a9" providerId="ADAL" clId="{847369FC-A684-4BC3-825B-AEB41B318503}" dt="2022-04-21T12:54:28.566" v="22"/>
        <pc:sldMkLst>
          <pc:docMk/>
          <pc:sldMk cId="0" sldId="264"/>
        </pc:sldMkLst>
        <pc:picChg chg="del">
          <ac:chgData name="Alicja Dołęgowska" userId="97e8eadb-34ea-4fa7-bdbb-e65ff23048a9" providerId="ADAL" clId="{847369FC-A684-4BC3-825B-AEB41B318503}" dt="2022-04-21T12:54:28.165" v="21" actId="478"/>
          <ac:picMkLst>
            <pc:docMk/>
            <pc:sldMk cId="0" sldId="264"/>
            <ac:picMk id="22" creationId="{00000000-0000-0000-0000-000000000000}"/>
          </ac:picMkLst>
        </pc:picChg>
        <pc:picChg chg="add mod">
          <ac:chgData name="Alicja Dołęgowska" userId="97e8eadb-34ea-4fa7-bdbb-e65ff23048a9" providerId="ADAL" clId="{847369FC-A684-4BC3-825B-AEB41B318503}" dt="2022-04-21T12:54:28.566" v="22"/>
          <ac:picMkLst>
            <pc:docMk/>
            <pc:sldMk cId="0" sldId="264"/>
            <ac:picMk id="23" creationId="{441DA0C6-F063-45D0-9CAE-9B26A0108F75}"/>
          </ac:picMkLst>
        </pc:picChg>
      </pc:sldChg>
      <pc:sldChg chg="addSp delSp modSp">
        <pc:chgData name="Alicja Dołęgowska" userId="97e8eadb-34ea-4fa7-bdbb-e65ff23048a9" providerId="ADAL" clId="{847369FC-A684-4BC3-825B-AEB41B318503}" dt="2022-04-21T12:54:32.557" v="24"/>
        <pc:sldMkLst>
          <pc:docMk/>
          <pc:sldMk cId="0" sldId="266"/>
        </pc:sldMkLst>
        <pc:picChg chg="add mod">
          <ac:chgData name="Alicja Dołęgowska" userId="97e8eadb-34ea-4fa7-bdbb-e65ff23048a9" providerId="ADAL" clId="{847369FC-A684-4BC3-825B-AEB41B318503}" dt="2022-04-21T12:54:32.557" v="24"/>
          <ac:picMkLst>
            <pc:docMk/>
            <pc:sldMk cId="0" sldId="266"/>
            <ac:picMk id="13" creationId="{62F17974-AF36-4317-9B28-E3988C51EA08}"/>
          </ac:picMkLst>
        </pc:picChg>
        <pc:picChg chg="del">
          <ac:chgData name="Alicja Dołęgowska" userId="97e8eadb-34ea-4fa7-bdbb-e65ff23048a9" providerId="ADAL" clId="{847369FC-A684-4BC3-825B-AEB41B318503}" dt="2022-04-21T12:54:32.110" v="23" actId="478"/>
          <ac:picMkLst>
            <pc:docMk/>
            <pc:sldMk cId="0" sldId="266"/>
            <ac:picMk id="16" creationId="{00000000-0000-0000-0000-000000000000}"/>
          </ac:picMkLst>
        </pc:picChg>
      </pc:sldChg>
      <pc:sldChg chg="addSp delSp modSp">
        <pc:chgData name="Alicja Dołęgowska" userId="97e8eadb-34ea-4fa7-bdbb-e65ff23048a9" providerId="ADAL" clId="{847369FC-A684-4BC3-825B-AEB41B318503}" dt="2022-04-21T12:54:38.223" v="26"/>
        <pc:sldMkLst>
          <pc:docMk/>
          <pc:sldMk cId="0" sldId="268"/>
        </pc:sldMkLst>
        <pc:picChg chg="del">
          <ac:chgData name="Alicja Dołęgowska" userId="97e8eadb-34ea-4fa7-bdbb-e65ff23048a9" providerId="ADAL" clId="{847369FC-A684-4BC3-825B-AEB41B318503}" dt="2022-04-21T12:54:37.837" v="25" actId="478"/>
          <ac:picMkLst>
            <pc:docMk/>
            <pc:sldMk cId="0" sldId="268"/>
            <ac:picMk id="25" creationId="{00000000-0000-0000-0000-000000000000}"/>
          </ac:picMkLst>
        </pc:picChg>
        <pc:picChg chg="add mod">
          <ac:chgData name="Alicja Dołęgowska" userId="97e8eadb-34ea-4fa7-bdbb-e65ff23048a9" providerId="ADAL" clId="{847369FC-A684-4BC3-825B-AEB41B318503}" dt="2022-04-21T12:54:38.223" v="26"/>
          <ac:picMkLst>
            <pc:docMk/>
            <pc:sldMk cId="0" sldId="268"/>
            <ac:picMk id="26" creationId="{47BEDDC0-5BCE-491E-8DEC-5210B79B313C}"/>
          </ac:picMkLst>
        </pc:picChg>
      </pc:sldChg>
      <pc:sldChg chg="addSp delSp modSp">
        <pc:chgData name="Alicja Dołęgowska" userId="97e8eadb-34ea-4fa7-bdbb-e65ff23048a9" providerId="ADAL" clId="{847369FC-A684-4BC3-825B-AEB41B318503}" dt="2022-04-21T12:54:41.877" v="28"/>
        <pc:sldMkLst>
          <pc:docMk/>
          <pc:sldMk cId="0" sldId="271"/>
        </pc:sldMkLst>
        <pc:picChg chg="del">
          <ac:chgData name="Alicja Dołęgowska" userId="97e8eadb-34ea-4fa7-bdbb-e65ff23048a9" providerId="ADAL" clId="{847369FC-A684-4BC3-825B-AEB41B318503}" dt="2022-04-21T12:54:41.511" v="27" actId="478"/>
          <ac:picMkLst>
            <pc:docMk/>
            <pc:sldMk cId="0" sldId="271"/>
            <ac:picMk id="14" creationId="{00000000-0000-0000-0000-000000000000}"/>
          </ac:picMkLst>
        </pc:picChg>
        <pc:picChg chg="add mod">
          <ac:chgData name="Alicja Dołęgowska" userId="97e8eadb-34ea-4fa7-bdbb-e65ff23048a9" providerId="ADAL" clId="{847369FC-A684-4BC3-825B-AEB41B318503}" dt="2022-04-21T12:54:41.877" v="28"/>
          <ac:picMkLst>
            <pc:docMk/>
            <pc:sldMk cId="0" sldId="271"/>
            <ac:picMk id="15" creationId="{5D88D8CA-D95A-4106-9D6B-372344C067E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noProof="0">
                <a:sym typeface="Helvetica Neue" charset="0"/>
              </a:rPr>
              <a:t>Click to edit Template text styles</a:t>
            </a:r>
          </a:p>
          <a:p>
            <a:pPr lvl="1"/>
            <a:r>
              <a:rPr lang="pl-PL" altLang="pl-PL" noProof="0">
                <a:sym typeface="Helvetica Neue" charset="0"/>
              </a:rPr>
              <a:t>Second level</a:t>
            </a:r>
          </a:p>
          <a:p>
            <a:pPr lvl="2"/>
            <a:r>
              <a:rPr lang="pl-PL" altLang="pl-PL" noProof="0">
                <a:sym typeface="Helvetica Neue" charset="0"/>
              </a:rPr>
              <a:t>Third level</a:t>
            </a:r>
          </a:p>
          <a:p>
            <a:pPr lvl="3"/>
            <a:r>
              <a:rPr lang="pl-PL" altLang="pl-PL" noProof="0">
                <a:sym typeface="Helvetica Neue" charset="0"/>
              </a:rPr>
              <a:t>Fourth level</a:t>
            </a:r>
          </a:p>
          <a:p>
            <a:pPr lvl="4"/>
            <a:r>
              <a:rPr lang="pl-PL" altLang="pl-PL" noProof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578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14534-4C01-4F7B-A2F5-45A44A99423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7836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9EFD8-A254-4307-B08A-B9E4E07523F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225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404350" y="439738"/>
            <a:ext cx="2901950" cy="8615362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98500" y="439738"/>
            <a:ext cx="8553450" cy="861536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8EEA-769B-4F44-9A28-AA85309D2D2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9073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B38C2-B31F-4F6D-9C7F-96552ADE35D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960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A4C05-E1CD-4AD8-9DF5-C6852CCE8AD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1524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98500" y="2959100"/>
            <a:ext cx="5727700" cy="6096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578600" y="2959100"/>
            <a:ext cx="5727700" cy="6096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FCFE3-CD94-45B9-A4A5-C4F80CED34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52679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91FDF-B745-4A9E-9605-665637D0B52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9772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BCB5-D593-4CAA-8D9B-200E36D358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4500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4FF26-7EE0-4DA3-9B24-5B1991CD79E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6999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C159F-2387-4118-98C5-487693D92C0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0074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Museo Sans 700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61B42-286F-4C98-9573-1FCD841DDB0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9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body" idx="1"/>
          </p:nvPr>
        </p:nvSpPr>
        <p:spPr bwMode="auto">
          <a:xfrm>
            <a:off x="698500" y="2959100"/>
            <a:ext cx="116078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>
                <a:sym typeface="Museo Sans 700" charset="0"/>
              </a:rPr>
              <a:t>Click to edit Template text styles</a:t>
            </a:r>
          </a:p>
          <a:p>
            <a:pPr lvl="1"/>
            <a:r>
              <a:rPr lang="pl-PL" altLang="pl-PL">
                <a:sym typeface="Museo Sans 700" charset="0"/>
              </a:rPr>
              <a:t>Second level</a:t>
            </a:r>
          </a:p>
          <a:p>
            <a:pPr lvl="2"/>
            <a:r>
              <a:rPr lang="pl-PL" altLang="pl-PL">
                <a:sym typeface="Museo Sans 700" charset="0"/>
              </a:rPr>
              <a:t>Third level</a:t>
            </a:r>
          </a:p>
          <a:p>
            <a:pPr lvl="3"/>
            <a:r>
              <a:rPr lang="pl-PL" altLang="pl-PL">
                <a:sym typeface="Museo Sans 700" charset="0"/>
              </a:rPr>
              <a:t>Fourth level</a:t>
            </a:r>
          </a:p>
          <a:p>
            <a:pPr lvl="4"/>
            <a:r>
              <a:rPr lang="pl-PL" altLang="pl-PL">
                <a:sym typeface="Museo Sans 700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title"/>
          </p:nvPr>
        </p:nvSpPr>
        <p:spPr bwMode="auto">
          <a:xfrm>
            <a:off x="698500" y="439738"/>
            <a:ext cx="11607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>
                <a:sym typeface="Helvetica Neue" charset="0"/>
              </a:rPr>
              <a:t>Click to edit Template title style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6343650" y="9177338"/>
            <a:ext cx="30797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defTabSz="584200" eaLnBrk="1">
              <a:lnSpc>
                <a:spcPct val="100000"/>
              </a:lnSpc>
              <a:defRPr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defRPr>
            </a:lvl1pPr>
          </a:lstStyle>
          <a:p>
            <a:pPr>
              <a:defRPr/>
            </a:pPr>
            <a:fld id="{684E6851-FB8D-4E6A-90AD-79AE394A531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 kern="1200">
          <a:solidFill>
            <a:srgbClr val="000000"/>
          </a:solidFill>
          <a:latin typeface="+mj-lt"/>
          <a:ea typeface="+mj-ea"/>
          <a:cs typeface="+mj-cs"/>
          <a:sym typeface="Helvetica Neue" charset="0"/>
        </a:defRPr>
      </a:lvl1pPr>
      <a:lvl2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15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1pPr>
      <a:lvl2pPr marL="596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2pPr>
      <a:lvl3pPr marL="977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3pPr>
      <a:lvl4pPr marL="1358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4pPr>
      <a:lvl5pPr marL="1739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9.png"/><Relationship Id="rId18" Type="http://schemas.openxmlformats.org/officeDocument/2006/relationships/image" Target="../media/image37.png"/><Relationship Id="rId3" Type="http://schemas.openxmlformats.org/officeDocument/2006/relationships/image" Target="../media/image63.png"/><Relationship Id="rId7" Type="http://schemas.openxmlformats.org/officeDocument/2006/relationships/image" Target="../media/image17.png"/><Relationship Id="rId12" Type="http://schemas.openxmlformats.org/officeDocument/2006/relationships/image" Target="../media/image68.png"/><Relationship Id="rId17" Type="http://schemas.openxmlformats.org/officeDocument/2006/relationships/image" Target="../media/image53.png"/><Relationship Id="rId2" Type="http://schemas.openxmlformats.org/officeDocument/2006/relationships/image" Target="../media/image6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67.png"/><Relationship Id="rId5" Type="http://schemas.openxmlformats.org/officeDocument/2006/relationships/image" Target="../media/image13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9.png"/><Relationship Id="rId7" Type="http://schemas.openxmlformats.org/officeDocument/2006/relationships/image" Target="../media/image7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6.pn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7.png"/><Relationship Id="rId3" Type="http://schemas.openxmlformats.org/officeDocument/2006/relationships/image" Target="../media/image76.jpeg"/><Relationship Id="rId7" Type="http://schemas.openxmlformats.org/officeDocument/2006/relationships/image" Target="../media/image13.png"/><Relationship Id="rId12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79.png"/><Relationship Id="rId5" Type="http://schemas.openxmlformats.org/officeDocument/2006/relationships/image" Target="../media/image43.png"/><Relationship Id="rId10" Type="http://schemas.openxmlformats.org/officeDocument/2006/relationships/image" Target="../media/image56.png"/><Relationship Id="rId4" Type="http://schemas.openxmlformats.org/officeDocument/2006/relationships/image" Target="../media/image77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2.jpeg"/><Relationship Id="rId7" Type="http://schemas.openxmlformats.org/officeDocument/2006/relationships/image" Target="../media/image5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7.png"/><Relationship Id="rId5" Type="http://schemas.openxmlformats.org/officeDocument/2006/relationships/image" Target="../media/image9.png"/><Relationship Id="rId10" Type="http://schemas.openxmlformats.org/officeDocument/2006/relationships/image" Target="../media/image84.png"/><Relationship Id="rId4" Type="http://schemas.openxmlformats.org/officeDocument/2006/relationships/image" Target="../media/image13.pn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86.png"/><Relationship Id="rId12" Type="http://schemas.openxmlformats.org/officeDocument/2006/relationships/image" Target="../media/image5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17.png"/><Relationship Id="rId10" Type="http://schemas.openxmlformats.org/officeDocument/2006/relationships/image" Target="../media/image89.png"/><Relationship Id="rId4" Type="http://schemas.openxmlformats.org/officeDocument/2006/relationships/image" Target="../media/image9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53.png"/><Relationship Id="rId3" Type="http://schemas.openxmlformats.org/officeDocument/2006/relationships/image" Target="../media/image91.png"/><Relationship Id="rId7" Type="http://schemas.openxmlformats.org/officeDocument/2006/relationships/image" Target="../media/image17.png"/><Relationship Id="rId12" Type="http://schemas.openxmlformats.org/officeDocument/2006/relationships/image" Target="../media/image9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96.png"/><Relationship Id="rId5" Type="http://schemas.openxmlformats.org/officeDocument/2006/relationships/image" Target="../media/image13.png"/><Relationship Id="rId15" Type="http://schemas.openxmlformats.org/officeDocument/2006/relationships/image" Target="../media/image98.png"/><Relationship Id="rId10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openxmlformats.org/officeDocument/2006/relationships/image" Target="../media/image94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.png"/><Relationship Id="rId7" Type="http://schemas.openxmlformats.org/officeDocument/2006/relationships/image" Target="../media/image10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1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17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8.png"/><Relationship Id="rId16" Type="http://schemas.openxmlformats.org/officeDocument/2006/relationships/image" Target="../media/image2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12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17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37.png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54.png"/><Relationship Id="rId4" Type="http://schemas.openxmlformats.org/officeDocument/2006/relationships/image" Target="../media/image17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3.png"/><Relationship Id="rId7" Type="http://schemas.openxmlformats.org/officeDocument/2006/relationships/image" Target="../media/image57.png"/><Relationship Id="rId12" Type="http://schemas.openxmlformats.org/officeDocument/2006/relationships/image" Target="../media/image3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.png"/><Relationship Id="rId7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7.pn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-3175"/>
            <a:ext cx="10293350" cy="975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 descr="OKLADKA_DSU_prezentacja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123825"/>
            <a:ext cx="12823826" cy="950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352925"/>
            <a:ext cx="33940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13"/>
          <a:stretch/>
        </p:blipFill>
        <p:spPr bwMode="auto">
          <a:xfrm>
            <a:off x="382588" y="1708448"/>
            <a:ext cx="2389187" cy="192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6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2076450"/>
            <a:ext cx="536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7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7446963"/>
            <a:ext cx="3679825" cy="13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0" name="Text Box 8"/>
          <p:cNvSpPr txBox="1">
            <a:spLocks/>
          </p:cNvSpPr>
          <p:nvPr/>
        </p:nvSpPr>
        <p:spPr bwMode="auto">
          <a:xfrm>
            <a:off x="754063" y="8986838"/>
            <a:ext cx="39068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>
              <a:lnSpc>
                <a:spcPct val="120000"/>
              </a:lnSpc>
            </a:pPr>
            <a:endParaRPr lang="pl-PL" altLang="pl-PL" sz="2300"/>
          </a:p>
        </p:txBody>
      </p:sp>
      <p:pic>
        <p:nvPicPr>
          <p:cNvPr id="3" name="Picture 9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8986838"/>
            <a:ext cx="3802062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2" name="Picture 10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100" y="-19050"/>
            <a:ext cx="7969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3" name="Picture 11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373063"/>
            <a:ext cx="536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4" name="Picture 12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400" y="7837488"/>
            <a:ext cx="536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5" name="Text Box 13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CC8D493D-F9CF-4283-A2D1-706869F2BD9B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3086" name="Picture 14" descr="pasted-image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7" name="Picture 15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3736975"/>
            <a:ext cx="5343525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30" y="628328"/>
            <a:ext cx="1133302" cy="10470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" descr="pasted-imag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381" y="2788568"/>
            <a:ext cx="3996997" cy="24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1" descr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97" y="2788568"/>
            <a:ext cx="4042806" cy="250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9" name="Picture 1" descr="pasted-imag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5" y="2788568"/>
            <a:ext cx="4081437" cy="252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2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1435C138-D7F5-418E-8371-E52056FD276E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10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2292" name="Picture 3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6" name="Picture 7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7" name="Text Box 8"/>
          <p:cNvSpPr txBox="1">
            <a:spLocks/>
          </p:cNvSpPr>
          <p:nvPr/>
        </p:nvSpPr>
        <p:spPr bwMode="auto">
          <a:xfrm>
            <a:off x="2808288" y="1993900"/>
            <a:ext cx="71342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WSZYSTKIE ZĘBY SĄ TAKIE SAME?</a:t>
            </a:r>
          </a:p>
        </p:txBody>
      </p:sp>
      <p:pic>
        <p:nvPicPr>
          <p:cNvPr id="2" name="Picture 9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194" y="5015017"/>
            <a:ext cx="480377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8" name="Picture 10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9" y="5508492"/>
            <a:ext cx="1290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9" name="Picture 11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42" y="5683921"/>
            <a:ext cx="21240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0" name="Text Box 12"/>
          <p:cNvSpPr txBox="1">
            <a:spLocks/>
          </p:cNvSpPr>
          <p:nvPr/>
        </p:nvSpPr>
        <p:spPr bwMode="auto">
          <a:xfrm>
            <a:off x="427038" y="2906713"/>
            <a:ext cx="19177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800" b="1" dirty="0">
                <a:solidFill>
                  <a:srgbClr val="0076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SIEKACZE</a:t>
            </a:r>
          </a:p>
        </p:txBody>
      </p:sp>
      <p:sp>
        <p:nvSpPr>
          <p:cNvPr id="12301" name="Text Box 13"/>
          <p:cNvSpPr txBox="1">
            <a:spLocks/>
          </p:cNvSpPr>
          <p:nvPr/>
        </p:nvSpPr>
        <p:spPr bwMode="auto">
          <a:xfrm>
            <a:off x="401234" y="3544378"/>
            <a:ext cx="39179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6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Służą do odgryzania kawałków</a:t>
            </a:r>
          </a:p>
          <a:p>
            <a:pPr eaLnBrk="1">
              <a:lnSpc>
                <a:spcPct val="120000"/>
              </a:lnSpc>
            </a:pPr>
            <a:r>
              <a:rPr lang="pl-PL" altLang="pl-PL" sz="16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tego, co jemy. Mają pojedyncze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korzenie. </a:t>
            </a:r>
          </a:p>
        </p:txBody>
      </p:sp>
      <p:sp>
        <p:nvSpPr>
          <p:cNvPr id="12302" name="Text Box 14"/>
          <p:cNvSpPr txBox="1">
            <a:spLocks/>
          </p:cNvSpPr>
          <p:nvPr/>
        </p:nvSpPr>
        <p:spPr bwMode="auto">
          <a:xfrm>
            <a:off x="4863306" y="2927351"/>
            <a:ext cx="820737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800" b="1" dirty="0">
                <a:solidFill>
                  <a:srgbClr val="B516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KŁY</a:t>
            </a:r>
          </a:p>
        </p:txBody>
      </p:sp>
      <p:sp>
        <p:nvSpPr>
          <p:cNvPr id="12303" name="Text Box 15"/>
          <p:cNvSpPr txBox="1">
            <a:spLocks/>
          </p:cNvSpPr>
          <p:nvPr/>
        </p:nvSpPr>
        <p:spPr bwMode="auto">
          <a:xfrm>
            <a:off x="4863306" y="3576894"/>
            <a:ext cx="462915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6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Służą do chwytania, przytrzymywania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rozdzierania jedzenia.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Każdy kieł ma jeden korzeń. </a:t>
            </a:r>
          </a:p>
        </p:txBody>
      </p:sp>
      <p:pic>
        <p:nvPicPr>
          <p:cNvPr id="12304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7469" y="5903210"/>
            <a:ext cx="4247223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5" name="Text Box 17"/>
          <p:cNvSpPr txBox="1">
            <a:spLocks/>
          </p:cNvSpPr>
          <p:nvPr/>
        </p:nvSpPr>
        <p:spPr bwMode="auto">
          <a:xfrm>
            <a:off x="9024706" y="2919226"/>
            <a:ext cx="3294363" cy="8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000" b="1" dirty="0">
                <a:solidFill>
                  <a:srgbClr val="61D836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ZĘBY PRZEDTRZONOWE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b="1" dirty="0">
                <a:solidFill>
                  <a:srgbClr val="61D836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I TRZONOWE</a:t>
            </a:r>
          </a:p>
        </p:txBody>
      </p:sp>
      <p:sp>
        <p:nvSpPr>
          <p:cNvPr id="12306" name="Text Box 18"/>
          <p:cNvSpPr txBox="1">
            <a:spLocks/>
          </p:cNvSpPr>
          <p:nvPr/>
        </p:nvSpPr>
        <p:spPr bwMode="auto">
          <a:xfrm>
            <a:off x="9024706" y="3653195"/>
            <a:ext cx="351313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6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Służą do żucia i rozdrabniania tego,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co wcześniej odgryźliśmy.</a:t>
            </a:r>
            <a:endParaRPr lang="pl-PL" altLang="pl-PL" sz="14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6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Zęby trzonowe są wielokorzeniowe.</a:t>
            </a:r>
            <a:endParaRPr lang="pl-PL" altLang="pl-PL" sz="14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6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grpSp>
        <p:nvGrpSpPr>
          <p:cNvPr id="6" name="Grupa 5"/>
          <p:cNvGrpSpPr>
            <a:grpSpLocks/>
          </p:cNvGrpSpPr>
          <p:nvPr/>
        </p:nvGrpSpPr>
        <p:grpSpPr bwMode="auto">
          <a:xfrm>
            <a:off x="254830" y="5243025"/>
            <a:ext cx="1953713" cy="1776925"/>
            <a:chOff x="429418" y="6191538"/>
            <a:chExt cx="3086894" cy="2808000"/>
          </a:xfrm>
        </p:grpSpPr>
        <p:sp>
          <p:nvSpPr>
            <p:cNvPr id="4" name="Prostokąt zaokrąglony 3"/>
            <p:cNvSpPr/>
            <p:nvPr/>
          </p:nvSpPr>
          <p:spPr bwMode="auto">
            <a:xfrm>
              <a:off x="429418" y="6191538"/>
              <a:ext cx="3086894" cy="2808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DCEEF0"/>
              </a:solidFill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50800" tIns="50800" rIns="50800" bIns="50800" anchor="ctr">
              <a:spAutoFit/>
            </a:bodyPr>
            <a:lstStyle/>
            <a:p>
              <a:pPr algn="ctr" eaLnBrk="1">
                <a:lnSpc>
                  <a:spcPct val="120000"/>
                </a:lnSpc>
                <a:defRPr/>
              </a:pPr>
              <a:endParaRPr lang="pl-PL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</a:endParaRPr>
            </a:p>
          </p:txBody>
        </p:sp>
        <p:pic>
          <p:nvPicPr>
            <p:cNvPr id="12321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710" y="6506893"/>
              <a:ext cx="1355768" cy="2177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/>
          <p:cNvGrpSpPr>
            <a:grpSpLocks/>
          </p:cNvGrpSpPr>
          <p:nvPr/>
        </p:nvGrpSpPr>
        <p:grpSpPr bwMode="auto">
          <a:xfrm>
            <a:off x="7807415" y="5113768"/>
            <a:ext cx="1967674" cy="1789623"/>
            <a:chOff x="429418" y="6191538"/>
            <a:chExt cx="3086894" cy="2808000"/>
          </a:xfrm>
        </p:grpSpPr>
        <p:sp>
          <p:nvSpPr>
            <p:cNvPr id="31" name="Prostokąt zaokrąglony 30"/>
            <p:cNvSpPr/>
            <p:nvPr/>
          </p:nvSpPr>
          <p:spPr bwMode="auto">
            <a:xfrm>
              <a:off x="429418" y="6191538"/>
              <a:ext cx="3086894" cy="2808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DCEEF0"/>
              </a:solidFill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50800" tIns="50800" rIns="50800" bIns="50800" anchor="ctr">
              <a:spAutoFit/>
            </a:bodyPr>
            <a:lstStyle/>
            <a:p>
              <a:pPr algn="ctr" eaLnBrk="1">
                <a:lnSpc>
                  <a:spcPct val="120000"/>
                </a:lnSpc>
                <a:defRPr/>
              </a:pPr>
              <a:endParaRPr lang="pl-PL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</a:endParaRPr>
            </a:p>
          </p:txBody>
        </p:sp>
        <p:pic>
          <p:nvPicPr>
            <p:cNvPr id="12319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142" y="6350078"/>
              <a:ext cx="1325344" cy="236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upa 7"/>
          <p:cNvGrpSpPr>
            <a:grpSpLocks/>
          </p:cNvGrpSpPr>
          <p:nvPr/>
        </p:nvGrpSpPr>
        <p:grpSpPr bwMode="auto">
          <a:xfrm>
            <a:off x="10781275" y="5404085"/>
            <a:ext cx="1977816" cy="1776921"/>
            <a:chOff x="-2242284" y="6527259"/>
            <a:chExt cx="3410746" cy="2808000"/>
          </a:xfrm>
        </p:grpSpPr>
        <p:sp>
          <p:nvSpPr>
            <p:cNvPr id="34" name="Prostokąt zaokrąglony 33"/>
            <p:cNvSpPr/>
            <p:nvPr/>
          </p:nvSpPr>
          <p:spPr bwMode="auto">
            <a:xfrm>
              <a:off x="-2242284" y="6527259"/>
              <a:ext cx="3410746" cy="2808000"/>
            </a:xfrm>
            <a:prstGeom prst="roundRect">
              <a:avLst/>
            </a:prstGeom>
            <a:solidFill>
              <a:srgbClr val="61D836"/>
            </a:solidFill>
            <a:ln>
              <a:solidFill>
                <a:srgbClr val="DCEEF0"/>
              </a:solidFill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50800" tIns="50800" rIns="50800" bIns="50800" anchor="ctr">
              <a:spAutoFit/>
            </a:bodyPr>
            <a:lstStyle/>
            <a:p>
              <a:pPr algn="ctr" eaLnBrk="1">
                <a:lnSpc>
                  <a:spcPct val="120000"/>
                </a:lnSpc>
                <a:defRPr/>
              </a:pPr>
              <a:endParaRPr lang="pl-PL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</a:endParaRPr>
            </a:p>
          </p:txBody>
        </p:sp>
        <p:pic>
          <p:nvPicPr>
            <p:cNvPr id="12317" name="Picture 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03744" y="6732456"/>
              <a:ext cx="1824783" cy="2307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ĆWICZENIE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2</a:t>
            </a:r>
          </a:p>
        </p:txBody>
      </p:sp>
      <p:pic>
        <p:nvPicPr>
          <p:cNvPr id="37" name="Picture 14" descr="pasted-imag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6" descr="pasted-image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12300" grpId="1"/>
      <p:bldP spid="12301" grpId="0" autoUpdateAnimBg="0"/>
      <p:bldP spid="12301" grpId="1"/>
      <p:bldP spid="12302" grpId="0"/>
      <p:bldP spid="12302" grpId="1"/>
      <p:bldP spid="12303" grpId="0" autoUpdateAnimBg="0"/>
      <p:bldP spid="12303" grpId="1"/>
      <p:bldP spid="12305" grpId="0"/>
      <p:bldP spid="12306" grpId="0" autoUpdateAnimBg="0"/>
      <p:bldP spid="3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7DF899DF-FA34-4039-AD91-3B13BB66FF6B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11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3315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6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0" name="Text Box 7"/>
          <p:cNvSpPr txBox="1">
            <a:spLocks/>
          </p:cNvSpPr>
          <p:nvPr/>
        </p:nvSpPr>
        <p:spPr bwMode="auto">
          <a:xfrm>
            <a:off x="1438275" y="1789714"/>
            <a:ext cx="10320338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DA SIĘ OBEJRZEĆ ZĘBY INACZEJ NIŻ W LUSTERKU? </a:t>
            </a:r>
            <a:endParaRPr lang="pl-PL" altLang="pl-PL" sz="1200" b="1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3328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8963" y="681971"/>
            <a:ext cx="5651674" cy="135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t="51815" r="46915" b="10577"/>
          <a:stretch/>
        </p:blipFill>
        <p:spPr>
          <a:xfrm>
            <a:off x="2345851" y="6331124"/>
            <a:ext cx="3208017" cy="2601739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7" t="910" r="800" b="1166"/>
          <a:stretch/>
        </p:blipFill>
        <p:spPr>
          <a:xfrm>
            <a:off x="7686915" y="2260599"/>
            <a:ext cx="3874159" cy="587647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r="5772"/>
          <a:stretch/>
        </p:blipFill>
        <p:spPr>
          <a:xfrm>
            <a:off x="761300" y="2466643"/>
            <a:ext cx="6680943" cy="372340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2F17974-AF36-4317-9B28-E3988C51EA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9" y="8774788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-818" r="11090" b="818"/>
          <a:stretch>
            <a:fillRect/>
          </a:stretch>
        </p:blipFill>
        <p:spPr bwMode="auto">
          <a:xfrm>
            <a:off x="4458481" y="5771110"/>
            <a:ext cx="3221620" cy="301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9349" r="470"/>
          <a:stretch>
            <a:fillRect/>
          </a:stretch>
        </p:blipFill>
        <p:spPr bwMode="auto">
          <a:xfrm>
            <a:off x="633214" y="5089820"/>
            <a:ext cx="3311921" cy="352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pasted-imag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48330" y="2670409"/>
            <a:ext cx="3947713" cy="229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849" y="2577562"/>
            <a:ext cx="5787080" cy="33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349" y="2517775"/>
            <a:ext cx="2790922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3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CC8E8337-F03B-4908-8BCE-5FB2444813B6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12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4342" name="Picture 4" descr="pasted-im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5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4" name="Picture 6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6" name="Picture 8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7" name="Text Box 9"/>
          <p:cNvSpPr txBox="1">
            <a:spLocks/>
          </p:cNvSpPr>
          <p:nvPr/>
        </p:nvSpPr>
        <p:spPr bwMode="auto">
          <a:xfrm>
            <a:off x="2289175" y="1984375"/>
            <a:ext cx="86185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RÓŻNE ZWIERZĘTA MAJĄ RÓŻNE ZĘBY- JAKIE?</a:t>
            </a:r>
            <a:r>
              <a:rPr lang="pl-PL" altLang="pl-PL" sz="1200" b="1">
                <a:solidFill>
                  <a:srgbClr val="000000"/>
                </a:solidFill>
                <a:latin typeface="Times Roman" charset="0"/>
                <a:ea typeface="Times Roman" charset="0"/>
                <a:cs typeface="Times Roman" charset="0"/>
                <a:sym typeface="Times Roman" charset="0"/>
              </a:rPr>
              <a:t> </a:t>
            </a:r>
            <a:endParaRPr lang="pl-PL" altLang="pl-PL" sz="2500" b="1">
              <a:solidFill>
                <a:srgbClr val="000000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4338" name="Text Box 2"/>
          <p:cNvSpPr txBox="1">
            <a:spLocks/>
          </p:cNvSpPr>
          <p:nvPr/>
        </p:nvSpPr>
        <p:spPr bwMode="auto">
          <a:xfrm>
            <a:off x="821816" y="2646460"/>
            <a:ext cx="3217227" cy="4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5DCCD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ZWIERZĘTE ROŚLINOŻERNE,</a:t>
            </a:r>
          </a:p>
        </p:txBody>
      </p:sp>
      <p:sp>
        <p:nvSpPr>
          <p:cNvPr id="14350" name="Text Box 14"/>
          <p:cNvSpPr txBox="1">
            <a:spLocks/>
          </p:cNvSpPr>
          <p:nvPr/>
        </p:nvSpPr>
        <p:spPr bwMode="auto">
          <a:xfrm>
            <a:off x="6773701" y="2807397"/>
            <a:ext cx="2731325" cy="38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5DCCD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ZWIERZĘTA DRAPIEŻNE,</a:t>
            </a:r>
          </a:p>
        </p:txBody>
      </p:sp>
      <p:pic>
        <p:nvPicPr>
          <p:cNvPr id="14358" name="Picture 30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665163"/>
            <a:ext cx="4259262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5" name="Text Box 19"/>
          <p:cNvSpPr txBox="1">
            <a:spLocks/>
          </p:cNvSpPr>
          <p:nvPr/>
        </p:nvSpPr>
        <p:spPr bwMode="auto">
          <a:xfrm>
            <a:off x="824381" y="2964979"/>
            <a:ext cx="5899150" cy="18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bg2">
                    <a:lumMod val="50000"/>
                  </a:schemeClr>
                </a:solidFill>
              </a:rPr>
              <a:t>czyli żywiące się tylko roślinami, mają bardzo rozwinięte siekacze. Skubią nimi trawę, liście, siano. Duże zęby </a:t>
            </a:r>
          </a:p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bg2">
                    <a:lumMod val="50000"/>
                  </a:schemeClr>
                </a:solidFill>
              </a:rPr>
              <a:t>trzonowe służą im do rozcierania roślin. Zwierzętami roślinożernymi są na przykład</a:t>
            </a:r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: krowy, konie, owce, żyrafy. </a:t>
            </a:r>
            <a:r>
              <a:rPr lang="pl-PL" sz="1600" dirty="0">
                <a:solidFill>
                  <a:schemeClr val="bg2">
                    <a:lumMod val="50000"/>
                  </a:schemeClr>
                </a:solidFill>
              </a:rPr>
              <a:t>Roślinożerne są też zwierzęta domowe: </a:t>
            </a:r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chomiki, świnki morskie.</a:t>
            </a:r>
            <a:endParaRPr lang="pl-PL" altLang="pl-PL" sz="1500" dirty="0">
              <a:solidFill>
                <a:schemeClr val="tx1">
                  <a:lumMod val="7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9" name="Text Box 19"/>
          <p:cNvSpPr txBox="1">
            <a:spLocks/>
          </p:cNvSpPr>
          <p:nvPr/>
        </p:nvSpPr>
        <p:spPr bwMode="auto">
          <a:xfrm>
            <a:off x="6770116" y="3094901"/>
            <a:ext cx="3811359" cy="128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jak </a:t>
            </a:r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wilki, lwy, tygrysy</a:t>
            </a: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, polują na </a:t>
            </a:r>
          </a:p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inne zwierzęta. Dlatego </a:t>
            </a:r>
          </a:p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posługują się głównie długimi, </a:t>
            </a:r>
          </a:p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ostrymi, mocnymi kłami.</a:t>
            </a:r>
            <a:endParaRPr lang="pl-PL" altLang="pl-PL" sz="1200" dirty="0">
              <a:solidFill>
                <a:schemeClr val="tx2">
                  <a:lumMod val="10000"/>
                </a:schemeClr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4351" name="Picture 15" descr="pasted-image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511" y="5962907"/>
            <a:ext cx="3980477" cy="230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3" name="Text Box 17"/>
          <p:cNvSpPr txBox="1">
            <a:spLocks/>
          </p:cNvSpPr>
          <p:nvPr/>
        </p:nvSpPr>
        <p:spPr bwMode="auto">
          <a:xfrm>
            <a:off x="8018847" y="6109613"/>
            <a:ext cx="15128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ALIGATORY</a:t>
            </a:r>
          </a:p>
        </p:txBody>
      </p:sp>
      <p:sp>
        <p:nvSpPr>
          <p:cNvPr id="38" name="Text Box 19"/>
          <p:cNvSpPr txBox="1">
            <a:spLocks/>
          </p:cNvSpPr>
          <p:nvPr/>
        </p:nvSpPr>
        <p:spPr bwMode="auto">
          <a:xfrm>
            <a:off x="7940921" y="6536781"/>
            <a:ext cx="483235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mają po około </a:t>
            </a:r>
            <a:r>
              <a:rPr lang="pl-PL" altLang="pl-PL" sz="1500" dirty="0">
                <a:solidFill>
                  <a:srgbClr val="7030A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80 zębów </a:t>
            </a: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cały komplet uzębienia wymieniają </a:t>
            </a: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aż 50 razy w ciągu całego życia.  </a:t>
            </a: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34" name="Picture 16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8" grpId="1"/>
      <p:bldP spid="14350" grpId="0"/>
      <p:bldP spid="14350" grpId="1"/>
      <p:bldP spid="14355" grpId="0" autoUpdateAnimBg="0"/>
      <p:bldP spid="14355" grpId="1"/>
      <p:bldP spid="39" grpId="0" autoUpdateAnimBg="0"/>
      <p:bldP spid="39" grpId="1"/>
      <p:bldP spid="14353" grpId="0"/>
      <p:bldP spid="14353" grpId="1"/>
      <p:bldP spid="38" grpId="0" autoUpdateAnimBg="0"/>
      <p:bldP spid="3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3149" r="16946" b="220"/>
          <a:stretch>
            <a:fillRect/>
          </a:stretch>
        </p:blipFill>
        <p:spPr bwMode="auto">
          <a:xfrm>
            <a:off x="8586695" y="2760437"/>
            <a:ext cx="3403275" cy="335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t="5807" r="13918" b="3131"/>
          <a:stretch>
            <a:fillRect/>
          </a:stretch>
        </p:blipFill>
        <p:spPr bwMode="auto">
          <a:xfrm>
            <a:off x="752788" y="5377488"/>
            <a:ext cx="3575777" cy="352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3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CC8E8337-F03B-4908-8BCE-5FB2444813B6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13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4342" name="Picture 4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5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4" name="Picture 6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6" name="Picture 8" descr="pasted-im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7" name="Text Box 9"/>
          <p:cNvSpPr txBox="1">
            <a:spLocks/>
          </p:cNvSpPr>
          <p:nvPr/>
        </p:nvSpPr>
        <p:spPr bwMode="auto">
          <a:xfrm>
            <a:off x="2289175" y="1984375"/>
            <a:ext cx="86185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RÓŻNE ZWIERZĘTA MAJĄ RÓŻNE ZĘBY- JAKIE?</a:t>
            </a:r>
            <a:r>
              <a:rPr lang="pl-PL" altLang="pl-PL" sz="1200" b="1" dirty="0">
                <a:solidFill>
                  <a:srgbClr val="000000"/>
                </a:solidFill>
                <a:latin typeface="Times Roman" charset="0"/>
                <a:ea typeface="Times Roman" charset="0"/>
                <a:cs typeface="Times Roman" charset="0"/>
                <a:sym typeface="Times Roman" charset="0"/>
              </a:rPr>
              <a:t> </a:t>
            </a:r>
            <a:endParaRPr lang="pl-PL" altLang="pl-PL" sz="2500" b="1" dirty="0">
              <a:solidFill>
                <a:srgbClr val="000000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4358" name="Picture 3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665163"/>
            <a:ext cx="4259262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54" name="Picture 18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182" y="2664552"/>
            <a:ext cx="6275006" cy="364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6" name="Text Box 20"/>
          <p:cNvSpPr txBox="1">
            <a:spLocks/>
          </p:cNvSpPr>
          <p:nvPr/>
        </p:nvSpPr>
        <p:spPr bwMode="auto">
          <a:xfrm>
            <a:off x="909132" y="2853640"/>
            <a:ext cx="10287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REKINY</a:t>
            </a:r>
          </a:p>
        </p:txBody>
      </p:sp>
      <p:sp>
        <p:nvSpPr>
          <p:cNvPr id="40" name="Text Box 19"/>
          <p:cNvSpPr txBox="1">
            <a:spLocks/>
          </p:cNvSpPr>
          <p:nvPr/>
        </p:nvSpPr>
        <p:spPr bwMode="auto">
          <a:xfrm>
            <a:off x="931669" y="3153081"/>
            <a:ext cx="5830887" cy="217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mogą co kilka dni wymieniać zużyte lub wyłamane zęby, bo mają ich około trzech tysięcy, ułożonych w górnej oraz dolnej szczęce w </a:t>
            </a:r>
            <a:r>
              <a:rPr lang="pl-PL" sz="1600" dirty="0">
                <a:solidFill>
                  <a:srgbClr val="7030A0"/>
                </a:solidFill>
              </a:rPr>
              <a:t>2–6 szeregach.</a:t>
            </a:r>
          </a:p>
          <a:p>
            <a:pPr eaLnBrk="1">
              <a:lnSpc>
                <a:spcPct val="120000"/>
              </a:lnSpc>
            </a:pPr>
            <a:endParaRPr lang="pl-PL" sz="1600" dirty="0">
              <a:solidFill>
                <a:schemeClr val="tx2">
                  <a:lumMod val="10000"/>
                </a:schemeClr>
              </a:solidFill>
            </a:endParaRPr>
          </a:p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Tylko dwa pierwsze rzędy są używane, a pozostałe to zęby zapasowe, które stopniowo narastają, przesuwając się ku przodowi.</a:t>
            </a:r>
            <a:r>
              <a:rPr lang="pl-PL" altLang="pl-PL" sz="1500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pic>
        <p:nvPicPr>
          <p:cNvPr id="14357" name="Picture 21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719997" y="5202236"/>
            <a:ext cx="6438661" cy="424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9" name="Text Box 23"/>
          <p:cNvSpPr txBox="1">
            <a:spLocks/>
          </p:cNvSpPr>
          <p:nvPr/>
        </p:nvSpPr>
        <p:spPr bwMode="auto">
          <a:xfrm>
            <a:off x="6005904" y="6206678"/>
            <a:ext cx="10160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SŁONIE</a:t>
            </a:r>
          </a:p>
        </p:txBody>
      </p:sp>
      <p:sp>
        <p:nvSpPr>
          <p:cNvPr id="41" name="Text Box 19"/>
          <p:cNvSpPr txBox="1">
            <a:spLocks/>
          </p:cNvSpPr>
          <p:nvPr/>
        </p:nvSpPr>
        <p:spPr bwMode="auto">
          <a:xfrm>
            <a:off x="6054792" y="6705709"/>
            <a:ext cx="5738812" cy="254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Uzębienie słoni to </a:t>
            </a:r>
            <a:r>
              <a:rPr lang="pl-PL" sz="1600" dirty="0">
                <a:solidFill>
                  <a:srgbClr val="7030A0"/>
                </a:solidFill>
              </a:rPr>
              <a:t>dwa wystające siekacze </a:t>
            </a: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(wcale nie kły, chociaż mają taki kształt, że łatwo o pomyłkę), które w przy-</a:t>
            </a:r>
            <a:r>
              <a:rPr lang="pl-PL" sz="1600" dirty="0" err="1">
                <a:solidFill>
                  <a:schemeClr val="tx2">
                    <a:lumMod val="10000"/>
                  </a:schemeClr>
                </a:solidFill>
              </a:rPr>
              <a:t>padku</a:t>
            </a: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 urazu lub utraty nie odrastają, </a:t>
            </a:r>
            <a:r>
              <a:rPr lang="pl-PL" sz="1600" dirty="0">
                <a:solidFill>
                  <a:srgbClr val="7030A0"/>
                </a:solidFill>
              </a:rPr>
              <a:t>oraz cztery wielkie trzonowce służące do żucia.</a:t>
            </a:r>
          </a:p>
          <a:p>
            <a:endParaRPr lang="pl-PL" sz="16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Kiedy zęby przednie słonia się ścierają, od tyłu wyrastają kolejno następne, które zastępują te zużyte. Ta wymiana może zajść nawet sześć razy w życiu słonia.</a:t>
            </a:r>
          </a:p>
          <a:p>
            <a:br>
              <a:rPr lang="pl-PL" sz="1600" dirty="0"/>
            </a:br>
            <a:endParaRPr lang="pl-PL" altLang="pl-PL" sz="15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4" name="Picture 16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172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6" grpId="0" autoUpdateAnimBg="0"/>
      <p:bldP spid="14356" grpId="1"/>
      <p:bldP spid="40" grpId="0" autoUpdateAnimBg="0"/>
      <p:bldP spid="40" grpId="1"/>
      <p:bldP spid="14359" grpId="0"/>
      <p:bldP spid="4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403475"/>
            <a:ext cx="99869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1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65E09B14-EBFF-4825-867B-3C8C2A83C1EC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14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536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8" name="Picture 6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7"/>
          <p:cNvSpPr txBox="1">
            <a:spLocks/>
          </p:cNvSpPr>
          <p:nvPr/>
        </p:nvSpPr>
        <p:spPr bwMode="auto">
          <a:xfrm>
            <a:off x="4503738" y="3744913"/>
            <a:ext cx="46624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CO TO JEST PRÓCHNICA?</a:t>
            </a:r>
          </a:p>
        </p:txBody>
      </p:sp>
      <p:pic>
        <p:nvPicPr>
          <p:cNvPr id="15369" name="Picture 8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4362450"/>
            <a:ext cx="100806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0" name="Picture 9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47" y="6790438"/>
            <a:ext cx="66421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0"/>
          <p:cNvSpPr txBox="1">
            <a:spLocks/>
          </p:cNvSpPr>
          <p:nvPr/>
        </p:nvSpPr>
        <p:spPr bwMode="auto">
          <a:xfrm>
            <a:off x="1268413" y="4582813"/>
            <a:ext cx="3463925" cy="4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chemeClr val="accent6">
                    <a:lumMod val="50000"/>
                  </a:schemeClr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CHOROBA ZĘBÓW</a:t>
            </a:r>
          </a:p>
        </p:txBody>
      </p:sp>
      <p:sp>
        <p:nvSpPr>
          <p:cNvPr id="15371" name="Text Box 11"/>
          <p:cNvSpPr txBox="1">
            <a:spLocks/>
          </p:cNvSpPr>
          <p:nvPr/>
        </p:nvSpPr>
        <p:spPr bwMode="auto">
          <a:xfrm>
            <a:off x="1284288" y="5081588"/>
            <a:ext cx="6897687" cy="16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Resztki pokarmu, które po posiłku pozostają na zębach, wchodzą </a:t>
            </a:r>
          </a:p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w reakcje chemiczne z płytką nazębną. W efekcie tworzą się </a:t>
            </a:r>
            <a:r>
              <a:rPr lang="pl-PL" altLang="pl-PL" sz="1700" dirty="0">
                <a:solidFill>
                  <a:srgbClr val="0E9D8C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kwasy,</a:t>
            </a: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E9D8C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które niszczą szkliwo. </a:t>
            </a: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Zniszczone lub osłabione przez kwasy </a:t>
            </a:r>
          </a:p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szkliwo to początek próchnicy.</a:t>
            </a: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sp>
        <p:nvSpPr>
          <p:cNvPr id="15372" name="Text Box 12"/>
          <p:cNvSpPr txBox="1">
            <a:spLocks/>
          </p:cNvSpPr>
          <p:nvPr/>
        </p:nvSpPr>
        <p:spPr bwMode="auto">
          <a:xfrm>
            <a:off x="4306888" y="7118350"/>
            <a:ext cx="46180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 ZAPOBIEGAĆ PRÓCHNICY?</a:t>
            </a:r>
          </a:p>
        </p:txBody>
      </p:sp>
      <p:sp>
        <p:nvSpPr>
          <p:cNvPr id="15373" name="Text Box 13"/>
          <p:cNvSpPr txBox="1">
            <a:spLocks/>
          </p:cNvSpPr>
          <p:nvPr/>
        </p:nvSpPr>
        <p:spPr bwMode="auto">
          <a:xfrm>
            <a:off x="4341813" y="7535712"/>
            <a:ext cx="3637214" cy="87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Prawidłowo </a:t>
            </a:r>
            <a:r>
              <a:rPr lang="pl-PL" altLang="pl-PL" sz="15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dbać o higienę </a:t>
            </a: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jamy ustnej.</a:t>
            </a: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pic>
        <p:nvPicPr>
          <p:cNvPr id="1537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13" y="4011613"/>
            <a:ext cx="209232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8" name="Rozwiąż zadanie nr 12 i dowiedz się jak co pomaga w zapobieganiu próchnicy."/>
          <p:cNvSpPr txBox="1">
            <a:spLocks noChangeArrowheads="1"/>
          </p:cNvSpPr>
          <p:nvPr/>
        </p:nvSpPr>
        <p:spPr bwMode="auto">
          <a:xfrm>
            <a:off x="2052638" y="1968500"/>
            <a:ext cx="100711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altLang="pl-PL" sz="18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Rozwiąż zadanie nr 4 i dowiedz się jak nazywa się niebezpieczna choroba zębów.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430463"/>
            <a:ext cx="99869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ĆWICZENIE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4</a:t>
            </a:r>
          </a:p>
        </p:txBody>
      </p:sp>
      <p:pic>
        <p:nvPicPr>
          <p:cNvPr id="24" name="Picture 14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47BEDDC0-5BCE-491E-8DEC-5210B79B31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9" y="8774788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utoUpdateAnimBg="0"/>
      <p:bldP spid="15371" grpId="0" autoUpdateAnimBg="0"/>
      <p:bldP spid="15372" grpId="0" autoUpdateAnimBg="0"/>
      <p:bldP spid="1537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2782888"/>
            <a:ext cx="13385800" cy="1150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387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1851025"/>
            <a:ext cx="6942137" cy="493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3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190750"/>
            <a:ext cx="70707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4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47697B4B-6AFF-48BF-A0A9-9F686647A7A0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15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6390" name="Picture 5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6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2" name="Picture 7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913" y="4467225"/>
            <a:ext cx="84772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19" name="Picture 11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2749">
            <a:off x="10491322" y="2203219"/>
            <a:ext cx="7159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0" name="Picture 12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06049">
            <a:off x="1458913" y="6986588"/>
            <a:ext cx="7842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1" name="Picture 13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925" y="7491413"/>
            <a:ext cx="71596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2" name="Picture 14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249">
            <a:off x="3589338" y="7491413"/>
            <a:ext cx="7159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3" name="Picture 15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9578">
            <a:off x="9145588" y="5865813"/>
            <a:ext cx="782637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4" name="Picture 16" descr="pasted-image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9124">
            <a:off x="528638" y="4467225"/>
            <a:ext cx="71596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5" name="Picture 17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79" y="1712119"/>
            <a:ext cx="8477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" name="Text Box 19"/>
          <p:cNvSpPr txBox="1">
            <a:spLocks/>
          </p:cNvSpPr>
          <p:nvPr/>
        </p:nvSpPr>
        <p:spPr bwMode="auto">
          <a:xfrm>
            <a:off x="2743200" y="2466975"/>
            <a:ext cx="6569075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Nadeszła pora obiadu.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A ty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siekaj siekaczami,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kłuj kłami,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miażdż trzonowymi.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Mlask, cmok, 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mniam, mniam. </a:t>
            </a:r>
          </a:p>
        </p:txBody>
      </p:sp>
      <p:sp>
        <p:nvSpPr>
          <p:cNvPr id="22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5</a:t>
            </a:r>
          </a:p>
        </p:txBody>
      </p:sp>
      <p:pic>
        <p:nvPicPr>
          <p:cNvPr id="23" name="Picture 14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6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694" y="466377"/>
            <a:ext cx="6775824" cy="118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0" tmFilter="0, 0; .2, .5; .8, .5; 1, 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500" autoRev="1" fill="hold"/>
                                        <p:tgtEl>
                                          <p:spTgt spid="174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 tmFilter="0, 0; .2, .5; .8, .5; 1, 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500" autoRev="1" fill="hold"/>
                                        <p:tgtEl>
                                          <p:spTgt spid="174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0" tmFilter="0, 0; .2, .5; .8, .5; 1, 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0" autoRev="1" fill="hold"/>
                                        <p:tgtEl>
                                          <p:spTgt spid="174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0" tmFilter="0, 0; .2, .5; .8, .5; 1, 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500" autoRev="1" fill="hold"/>
                                        <p:tgtEl>
                                          <p:spTgt spid="174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 tmFilter="0, 0; .2, .5; .8, .5; 1, 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500" autoRev="1" fill="hold"/>
                                        <p:tgtEl>
                                          <p:spTgt spid="174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0" tmFilter="0, 0; .2, .5; .8, .5; 1, 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500" autoRev="1" fill="hold"/>
                                        <p:tgtEl>
                                          <p:spTgt spid="174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 tmFilter="0, 0; .2, .5; .8, .5; 1, 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0" autoRev="1" fill="hold"/>
                                        <p:tgtEl>
                                          <p:spTgt spid="174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2308E811-4E26-4EAF-850D-DC963A4C74CF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16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7411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9" name="Picture 6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4777">
            <a:off x="3002757" y="-392906"/>
            <a:ext cx="6997700" cy="884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6" name="Picture 7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954463"/>
            <a:ext cx="8262937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1" name="Picture 8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4777">
            <a:off x="6690519" y="3412331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2" name="Picture 9" descr="pasted-im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4777">
            <a:off x="4606132" y="3536156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9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387850"/>
            <a:ext cx="15779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0" name="Picture 11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4387850"/>
            <a:ext cx="15779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5" name="Picture 12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4991100"/>
            <a:ext cx="7269163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D88D8CA-D95A-4106-9D6B-372344C067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9" y="8774788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7550" y="-1100138"/>
            <a:ext cx="9720263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9"/>
          <a:stretch/>
        </p:blipFill>
        <p:spPr bwMode="auto">
          <a:xfrm>
            <a:off x="-47625" y="6028927"/>
            <a:ext cx="4689475" cy="373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4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435475"/>
            <a:ext cx="4445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9073" y="3843098"/>
            <a:ext cx="8162433" cy="525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Text Box 6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0CBE9C2B-1524-4528-8BE3-0FFEB5E847DA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2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4104" name="Picture 7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5" name="Picture 8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9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668463"/>
            <a:ext cx="5345113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1" y="4889921"/>
            <a:ext cx="1232867" cy="113900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3330575"/>
            <a:ext cx="31400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3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D74C7AF4-3A6C-441F-B095-FD086F994819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3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5125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7" name="Text Box 6"/>
          <p:cNvSpPr txBox="1">
            <a:spLocks/>
          </p:cNvSpPr>
          <p:nvPr/>
        </p:nvSpPr>
        <p:spPr bwMode="auto">
          <a:xfrm>
            <a:off x="2816225" y="2081213"/>
            <a:ext cx="70993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DO CZEGO SĄ NAM POTRZEBNE ZĘBY?</a:t>
            </a:r>
          </a:p>
        </p:txBody>
      </p:sp>
      <p:pic>
        <p:nvPicPr>
          <p:cNvPr id="5128" name="Picture 7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017963"/>
            <a:ext cx="2579688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8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210050"/>
            <a:ext cx="1422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9" name="Picture 9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6048375"/>
            <a:ext cx="1955800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0" name="Picture 10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3600450"/>
            <a:ext cx="2222500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898650"/>
            <a:ext cx="281781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2" name="Picture 12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92" y="4974402"/>
            <a:ext cx="15462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3" name="Picture 13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32" y="7298429"/>
            <a:ext cx="1471612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5" name="Picture 15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69950"/>
            <a:ext cx="652463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7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6283325"/>
            <a:ext cx="1700213" cy="149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365750"/>
            <a:ext cx="2178050" cy="226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9" name="Picture 19" descr="pasted-image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77" y="3579509"/>
            <a:ext cx="1968500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74" y="2652918"/>
            <a:ext cx="2076450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3" name="Picture 23" descr="pasted-image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80" y="7355336"/>
            <a:ext cx="1747838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43" y="6043511"/>
            <a:ext cx="2073275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4250" y="827869"/>
            <a:ext cx="5112791" cy="122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82" y="2492790"/>
            <a:ext cx="2328439" cy="6665498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A7BE7CE-3490-4570-8B93-A1A9438486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9" y="8774788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3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3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3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3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022600"/>
            <a:ext cx="7793037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3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E2D4E2DE-93F3-4EB8-B298-1C0E41AB5603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4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6149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6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747713"/>
            <a:ext cx="592137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941638"/>
            <a:ext cx="499745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3" name="Text Box 8"/>
          <p:cNvSpPr txBox="1">
            <a:spLocks/>
          </p:cNvSpPr>
          <p:nvPr/>
        </p:nvSpPr>
        <p:spPr bwMode="auto">
          <a:xfrm>
            <a:off x="3446463" y="1874838"/>
            <a:ext cx="590073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ZBADAJ ZĘBY SWOIM JĘZYKIEM</a:t>
            </a:r>
          </a:p>
        </p:txBody>
      </p:sp>
      <p:sp>
        <p:nvSpPr>
          <p:cNvPr id="6154" name="Text Box 9"/>
          <p:cNvSpPr txBox="1">
            <a:spLocks/>
          </p:cNvSpPr>
          <p:nvPr/>
        </p:nvSpPr>
        <p:spPr bwMode="auto">
          <a:xfrm>
            <a:off x="3435350" y="2362200"/>
            <a:ext cx="8093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SPRÓBUJ POLICZYĆ WSZYSTKIE ZĘBY, ZANOTUJ ICH LICZBĘ.</a:t>
            </a:r>
          </a:p>
        </p:txBody>
      </p:sp>
      <p:sp>
        <p:nvSpPr>
          <p:cNvPr id="2" name="Text Box 10"/>
          <p:cNvSpPr txBox="1">
            <a:spLocks/>
          </p:cNvSpPr>
          <p:nvPr/>
        </p:nvSpPr>
        <p:spPr bwMode="auto">
          <a:xfrm>
            <a:off x="1765300" y="3929063"/>
            <a:ext cx="5068888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JAKIE W DOTYKU SĄ ZĘBY?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6155" name="Text Box 11"/>
          <p:cNvSpPr txBox="1">
            <a:spLocks/>
          </p:cNvSpPr>
          <p:nvPr/>
        </p:nvSpPr>
        <p:spPr bwMode="auto">
          <a:xfrm>
            <a:off x="4130675" y="4551363"/>
            <a:ext cx="3351212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GŁADKIE?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6156" name="Text Box 12"/>
          <p:cNvSpPr txBox="1">
            <a:spLocks/>
          </p:cNvSpPr>
          <p:nvPr/>
        </p:nvSpPr>
        <p:spPr bwMode="auto">
          <a:xfrm>
            <a:off x="868549" y="5255748"/>
            <a:ext cx="6119812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PŁASKIE, CZY WYPUKŁE?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6157" name="Text Box 13"/>
          <p:cNvSpPr txBox="1">
            <a:spLocks/>
          </p:cNvSpPr>
          <p:nvPr/>
        </p:nvSpPr>
        <p:spPr bwMode="auto">
          <a:xfrm>
            <a:off x="1411288" y="5981701"/>
            <a:ext cx="6310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PRZYLEGAJĄ DO SIEBIE, </a:t>
            </a:r>
          </a:p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MIĘDZY NIMI SZCZELINY?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6160" name="Picture 15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04825"/>
            <a:ext cx="4273550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155" grpId="0"/>
      <p:bldP spid="6155" grpId="1"/>
      <p:bldP spid="6156" grpId="0"/>
      <p:bldP spid="6157" grpId="0"/>
      <p:bldP spid="615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714C4C08-558F-4A0C-B06A-58AEBD801A60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5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7172" name="Picture 3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6" name="Text Box 7"/>
          <p:cNvSpPr txBox="1">
            <a:spLocks/>
          </p:cNvSpPr>
          <p:nvPr/>
        </p:nvSpPr>
        <p:spPr bwMode="auto">
          <a:xfrm>
            <a:off x="2457450" y="2081213"/>
            <a:ext cx="78184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WSZYSCY MAMY TYLE SAMO ZĘBÓW?</a:t>
            </a:r>
          </a:p>
        </p:txBody>
      </p:sp>
      <p:pic>
        <p:nvPicPr>
          <p:cNvPr id="2" name="Picture 8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876" y="669086"/>
            <a:ext cx="3312240" cy="234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8" name="Picture 9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727075"/>
            <a:ext cx="6159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0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26" y="2624857"/>
            <a:ext cx="3679267" cy="307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9" name="Picture 11" descr="pasted-imag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80" y="3086888"/>
            <a:ext cx="4198378" cy="243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0" name="Text Box 12"/>
          <p:cNvSpPr txBox="1">
            <a:spLocks/>
          </p:cNvSpPr>
          <p:nvPr/>
        </p:nvSpPr>
        <p:spPr bwMode="auto">
          <a:xfrm>
            <a:off x="4734295" y="3224232"/>
            <a:ext cx="3534622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Rodzimy się bez widocznych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zębów, ale ich zalążki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kształtują się jeszcze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przed naszymi narodzinami. </a:t>
            </a:r>
          </a:p>
        </p:txBody>
      </p:sp>
      <p:pic>
        <p:nvPicPr>
          <p:cNvPr id="7181" name="Picture 13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08" y="5523204"/>
            <a:ext cx="3703911" cy="301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2" name="Picture 14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46" y="5592451"/>
            <a:ext cx="4789534" cy="277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3" name="Text Box 15"/>
          <p:cNvSpPr txBox="1">
            <a:spLocks/>
          </p:cNvSpPr>
          <p:nvPr/>
        </p:nvSpPr>
        <p:spPr bwMode="auto">
          <a:xfrm>
            <a:off x="4369422" y="5995479"/>
            <a:ext cx="4461158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Małe dzieci mają po 20 zębów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mlecznych. Zęby mleczne wypadają,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by zrobić miejsce dla stałych.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Dorosły człowiek ma </a:t>
            </a:r>
            <a:r>
              <a:rPr lang="pl-PL" altLang="pl-PL" sz="2000" dirty="0">
                <a:solidFill>
                  <a:srgbClr val="50B1BA"/>
                </a:solidFill>
                <a:latin typeface="Museo Sans 700" charset="0"/>
                <a:ea typeface="Museo Sans 700" charset="0"/>
                <a:cs typeface="Museo Sans 700" charset="0"/>
                <a:sym typeface="Museo Sans 700" charset="0"/>
              </a:rPr>
              <a:t>32 zęby stałe.</a:t>
            </a: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 </a:t>
            </a:r>
          </a:p>
        </p:txBody>
      </p:sp>
      <p:pic>
        <p:nvPicPr>
          <p:cNvPr id="7187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6743" y="864009"/>
            <a:ext cx="4580864" cy="109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0037878-0E41-4CF5-B9B3-18B9EB53B0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9" y="8774788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 autoUpdateAnimBg="0"/>
      <p:bldP spid="7180" grpId="1"/>
      <p:bldP spid="718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1046163"/>
            <a:ext cx="12977812" cy="10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9067" y="2916021"/>
            <a:ext cx="4126971" cy="542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1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420E7314-CA2C-4E66-91A2-B48C95572001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6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8197" name="Picture 2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8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9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6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35013"/>
            <a:ext cx="7143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2" name="Text Box 7"/>
          <p:cNvSpPr txBox="1">
            <a:spLocks/>
          </p:cNvSpPr>
          <p:nvPr/>
        </p:nvSpPr>
        <p:spPr bwMode="auto">
          <a:xfrm>
            <a:off x="4654550" y="2436813"/>
            <a:ext cx="492442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OZNACZYĆ ZĘBY MLECZNE I STAŁE</a:t>
            </a:r>
          </a:p>
        </p:txBody>
      </p:sp>
      <p:sp>
        <p:nvSpPr>
          <p:cNvPr id="8203" name="Text Box 8"/>
          <p:cNvSpPr txBox="1">
            <a:spLocks/>
          </p:cNvSpPr>
          <p:nvPr/>
        </p:nvSpPr>
        <p:spPr bwMode="auto">
          <a:xfrm>
            <a:off x="3051175" y="1898650"/>
            <a:ext cx="66913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SPRÓBUJ NARYSOWAĆ SWOJĄ SZCZĘKĘ</a:t>
            </a:r>
          </a:p>
        </p:txBody>
      </p:sp>
      <p:pic>
        <p:nvPicPr>
          <p:cNvPr id="8204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032" y="775496"/>
            <a:ext cx="4256332" cy="10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298" y="2755109"/>
            <a:ext cx="5230126" cy="534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6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C20C1D5C-2C21-4D5B-9EAE-F668937AFA98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7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9219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Text Box 7"/>
          <p:cNvSpPr txBox="1">
            <a:spLocks/>
          </p:cNvSpPr>
          <p:nvPr/>
        </p:nvSpPr>
        <p:spPr bwMode="auto">
          <a:xfrm>
            <a:off x="3968750" y="2090738"/>
            <a:ext cx="340201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MISJA SPECJALNA</a:t>
            </a:r>
          </a:p>
        </p:txBody>
      </p:sp>
      <p:sp>
        <p:nvSpPr>
          <p:cNvPr id="9224" name="Text Box 8"/>
          <p:cNvSpPr txBox="1">
            <a:spLocks/>
          </p:cNvSpPr>
          <p:nvPr/>
        </p:nvSpPr>
        <p:spPr bwMode="auto">
          <a:xfrm>
            <a:off x="6299200" y="2659063"/>
            <a:ext cx="30638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5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-DBANIE O ZĘBY</a:t>
            </a:r>
          </a:p>
        </p:txBody>
      </p:sp>
      <p:pic>
        <p:nvPicPr>
          <p:cNvPr id="9225" name="Picture 9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053" flipH="1">
            <a:off x="6307138" y="3457575"/>
            <a:ext cx="263366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6" name="Picture 10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60">
            <a:off x="9336088" y="865188"/>
            <a:ext cx="2830512" cy="791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7" name="Picture 11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52164">
            <a:off x="3812381" y="3606007"/>
            <a:ext cx="1762125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8" name="Picture 12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286250"/>
            <a:ext cx="3983037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9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ĆWICZENIE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1</a:t>
            </a:r>
          </a:p>
        </p:txBody>
      </p:sp>
      <p:pic>
        <p:nvPicPr>
          <p:cNvPr id="9230" name="Picture 14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1" name="Picture 15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77863"/>
            <a:ext cx="68945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8"/>
          <p:cNvSpPr txBox="1">
            <a:spLocks/>
          </p:cNvSpPr>
          <p:nvPr/>
        </p:nvSpPr>
        <p:spPr bwMode="auto">
          <a:xfrm>
            <a:off x="3778250" y="6656388"/>
            <a:ext cx="22399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  <a:defRPr/>
            </a:pPr>
            <a:r>
              <a:rPr lang="pl-PL" altLang="pl-PL" sz="1600" spc="2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SUPERWIEWIÓRKA</a:t>
            </a:r>
          </a:p>
        </p:txBody>
      </p:sp>
      <p:sp>
        <p:nvSpPr>
          <p:cNvPr id="17" name="Text Box 8"/>
          <p:cNvSpPr txBox="1">
            <a:spLocks/>
          </p:cNvSpPr>
          <p:nvPr/>
        </p:nvSpPr>
        <p:spPr bwMode="auto">
          <a:xfrm>
            <a:off x="7221538" y="5632450"/>
            <a:ext cx="2217737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lnSpc>
                <a:spcPct val="120000"/>
              </a:lnSpc>
              <a:defRPr/>
            </a:pPr>
            <a:r>
              <a:rPr lang="pl-PL" altLang="pl-PL" sz="1600" spc="2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SUPERDENTYSTKA</a:t>
            </a:r>
          </a:p>
          <a:p>
            <a:pPr algn="r" eaLnBrk="1">
              <a:lnSpc>
                <a:spcPct val="120000"/>
              </a:lnSpc>
              <a:defRPr/>
            </a:pPr>
            <a:r>
              <a:rPr lang="pl-PL" altLang="pl-PL" sz="1600" spc="2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ALICJA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2018A6F-C6FB-485A-AF73-F9E186915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9" y="8774788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 autoUpdateAnimBg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6865" y="3304201"/>
            <a:ext cx="5968246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2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80E40AFB-5869-495B-8FB7-81BB1A143472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8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0244" name="Picture 3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8" name="Picture 7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9" name="Text Box 8"/>
          <p:cNvSpPr txBox="1">
            <a:spLocks/>
          </p:cNvSpPr>
          <p:nvPr/>
        </p:nvSpPr>
        <p:spPr bwMode="auto">
          <a:xfrm>
            <a:off x="3744913" y="1845941"/>
            <a:ext cx="52625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 ZBUDOWANY JEST ZĄB?</a:t>
            </a:r>
          </a:p>
        </p:txBody>
      </p:sp>
      <p:pic>
        <p:nvPicPr>
          <p:cNvPr id="2" name="Picture 9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67" y="5319713"/>
            <a:ext cx="704850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0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42" y="3609975"/>
            <a:ext cx="5588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1" name="Text Box 11"/>
          <p:cNvSpPr txBox="1">
            <a:spLocks/>
          </p:cNvSpPr>
          <p:nvPr/>
        </p:nvSpPr>
        <p:spPr bwMode="auto">
          <a:xfrm>
            <a:off x="9507884" y="5327370"/>
            <a:ext cx="1678345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DZIĄSŁO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0252" name="Text Box 12"/>
          <p:cNvSpPr txBox="1">
            <a:spLocks/>
          </p:cNvSpPr>
          <p:nvPr/>
        </p:nvSpPr>
        <p:spPr bwMode="auto">
          <a:xfrm>
            <a:off x="136869" y="4023918"/>
            <a:ext cx="3463925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KORONA</a:t>
            </a:r>
            <a:endParaRPr lang="pl-PL" altLang="pl-PL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0253" name="Text Box 13"/>
          <p:cNvSpPr txBox="1">
            <a:spLocks/>
          </p:cNvSpPr>
          <p:nvPr/>
        </p:nvSpPr>
        <p:spPr bwMode="auto">
          <a:xfrm>
            <a:off x="-41980" y="6276297"/>
            <a:ext cx="3568700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KORZEŃ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0254" name="Picture 14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0832">
            <a:off x="7978810" y="5361324"/>
            <a:ext cx="1397318" cy="53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6" name="Text Box 16"/>
          <p:cNvSpPr txBox="1">
            <a:spLocks/>
          </p:cNvSpPr>
          <p:nvPr/>
        </p:nvSpPr>
        <p:spPr bwMode="auto">
          <a:xfrm>
            <a:off x="5032909" y="8309110"/>
            <a:ext cx="1139736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KOŚĆ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0257" name="Text Box 17"/>
          <p:cNvSpPr txBox="1">
            <a:spLocks/>
          </p:cNvSpPr>
          <p:nvPr/>
        </p:nvSpPr>
        <p:spPr bwMode="auto">
          <a:xfrm>
            <a:off x="7729884" y="2469828"/>
            <a:ext cx="1756891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SZKLIWO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0259" name="Picture 19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41783">
            <a:off x="4204269" y="7502384"/>
            <a:ext cx="104775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0" name="Picture 20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6876" flipH="1">
            <a:off x="6254213" y="2728732"/>
            <a:ext cx="149860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3" name="Text Box 23"/>
          <p:cNvSpPr txBox="1">
            <a:spLocks/>
          </p:cNvSpPr>
          <p:nvPr/>
        </p:nvSpPr>
        <p:spPr bwMode="auto">
          <a:xfrm>
            <a:off x="-210057" y="4595662"/>
            <a:ext cx="3840163" cy="87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Część zęba widoczna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ponad dziąsłem.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Jest ona pokryta szkliwem. </a:t>
            </a:r>
          </a:p>
        </p:txBody>
      </p:sp>
      <p:sp>
        <p:nvSpPr>
          <p:cNvPr id="10264" name="Text Box 24"/>
          <p:cNvSpPr txBox="1">
            <a:spLocks/>
          </p:cNvSpPr>
          <p:nvPr/>
        </p:nvSpPr>
        <p:spPr bwMode="auto">
          <a:xfrm>
            <a:off x="1173043" y="6798622"/>
            <a:ext cx="2422138" cy="111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Niewidoczna część zęba,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schowana w dziąśle.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Każdy ząb ma przynajmniej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jeden korzeń.</a:t>
            </a:r>
            <a:endParaRPr lang="pl-PL" altLang="pl-PL" sz="11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0265" name="Text Box 25"/>
          <p:cNvSpPr txBox="1">
            <a:spLocks/>
          </p:cNvSpPr>
          <p:nvPr/>
        </p:nvSpPr>
        <p:spPr bwMode="auto">
          <a:xfrm>
            <a:off x="9507884" y="5752675"/>
            <a:ext cx="3127459" cy="11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Każdy ząb osadzony jest w dziąśle.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Dziąsła osłaniają kość wokół zębów.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Zdrowe dziąsła są jędrne i różowe,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chore – czerwone i rozpulchnione.</a:t>
            </a:r>
          </a:p>
        </p:txBody>
      </p:sp>
      <p:sp>
        <p:nvSpPr>
          <p:cNvPr id="10266" name="Text Box 26"/>
          <p:cNvSpPr txBox="1">
            <a:spLocks/>
          </p:cNvSpPr>
          <p:nvPr/>
        </p:nvSpPr>
        <p:spPr bwMode="auto">
          <a:xfrm>
            <a:off x="7745288" y="2920608"/>
            <a:ext cx="5119991" cy="11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To gładka, błyszcząca i bardzo twarda zewnętrzna warstwa,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która chroni zęby. Dzięki niej nie zużywają się podczas żucia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jedzenia. Szkliwo rozpuszcza się pod wpływem kwasów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produkowanych przez bakterie. </a:t>
            </a:r>
            <a:endParaRPr lang="pl-PL" altLang="pl-PL" sz="14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3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 Box 11"/>
          <p:cNvSpPr txBox="1">
            <a:spLocks/>
          </p:cNvSpPr>
          <p:nvPr/>
        </p:nvSpPr>
        <p:spPr bwMode="auto">
          <a:xfrm>
            <a:off x="7700960" y="4028145"/>
            <a:ext cx="1439498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ZĘBINA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28" name="Text Box 25"/>
          <p:cNvSpPr txBox="1">
            <a:spLocks/>
          </p:cNvSpPr>
          <p:nvPr/>
        </p:nvSpPr>
        <p:spPr bwMode="auto">
          <a:xfrm>
            <a:off x="7756733" y="4549882"/>
            <a:ext cx="4796185" cy="74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Twarda, gruba warstwa (choć nie tak mocna jak szkliwo),</a:t>
            </a:r>
          </a:p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która chroni miazgę zęba przed wpływem szkodliwych </a:t>
            </a:r>
          </a:p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czynników. Jest bardzo wrażliwa.</a:t>
            </a:r>
            <a:endParaRPr lang="pl-PL" altLang="pl-PL" sz="14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9" name="Text Box 11"/>
          <p:cNvSpPr txBox="1">
            <a:spLocks/>
          </p:cNvSpPr>
          <p:nvPr/>
        </p:nvSpPr>
        <p:spPr bwMode="auto">
          <a:xfrm>
            <a:off x="7762938" y="6741983"/>
            <a:ext cx="1519647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MIAZGA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31" name="Text Box 25"/>
          <p:cNvSpPr txBox="1">
            <a:spLocks/>
          </p:cNvSpPr>
          <p:nvPr/>
        </p:nvSpPr>
        <p:spPr bwMode="auto">
          <a:xfrm>
            <a:off x="7756733" y="7258254"/>
            <a:ext cx="4757713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Najbardziej wrażliwa część zęba, jest bardzo unerwiona </a:t>
            </a:r>
          </a:p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ukrwiona. Jej uszkodzenie skutkuje dużym bólem.</a:t>
            </a:r>
          </a:p>
          <a:p>
            <a:br>
              <a:rPr lang="pl-PL" sz="1400" dirty="0"/>
            </a:br>
            <a:endParaRPr lang="pl-PL" altLang="pl-PL" sz="14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2" name="Picture 14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5506">
            <a:off x="6299927" y="4291380"/>
            <a:ext cx="1397318" cy="53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14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73857">
            <a:off x="6394705" y="6285337"/>
            <a:ext cx="1397318" cy="53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16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"/>
                            </p:stCondLst>
                            <p:childTnLst>
                              <p:par>
                                <p:cTn id="1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3" grpId="0" autoUpdateAnimBg="0"/>
      <p:bldP spid="10263" grpId="1"/>
      <p:bldP spid="10264" grpId="0" autoUpdateAnimBg="0"/>
      <p:bldP spid="10264" grpId="1"/>
      <p:bldP spid="10265" grpId="0" autoUpdateAnimBg="0"/>
      <p:bldP spid="10265" grpId="1"/>
      <p:bldP spid="10266" grpId="0" autoUpdateAnimBg="0"/>
      <p:bldP spid="10266" grpId="1"/>
      <p:bldP spid="28" grpId="0" autoUpdateAnimBg="0"/>
      <p:bldP spid="28" grpId="1"/>
      <p:bldP spid="31" grpId="0" autoUpdateAnimBg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8ED5D5BC-3484-4B4C-9859-81299096E759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9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1267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6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35013"/>
            <a:ext cx="7143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7"/>
          <p:cNvSpPr txBox="1">
            <a:spLocks/>
          </p:cNvSpPr>
          <p:nvPr/>
        </p:nvSpPr>
        <p:spPr bwMode="auto">
          <a:xfrm>
            <a:off x="7077073" y="2405689"/>
            <a:ext cx="569277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8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Człowiek ma zęby górne i dolne. </a:t>
            </a:r>
          </a:p>
          <a:p>
            <a:pPr eaLnBrk="1">
              <a:lnSpc>
                <a:spcPct val="120000"/>
              </a:lnSpc>
            </a:pPr>
            <a:r>
              <a:rPr lang="pl-PL" altLang="pl-PL" sz="18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Zęby osadzone są </a:t>
            </a:r>
          </a:p>
          <a:p>
            <a:pPr eaLnBrk="1">
              <a:lnSpc>
                <a:spcPct val="120000"/>
              </a:lnSpc>
            </a:pPr>
            <a:r>
              <a:rPr lang="pl-PL" altLang="pl-PL" sz="18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w </a:t>
            </a:r>
            <a:r>
              <a:rPr lang="pl-PL" altLang="pl-PL" sz="1800" dirty="0">
                <a:solidFill>
                  <a:srgbClr val="5DCCD7"/>
                </a:solidFill>
                <a:latin typeface="Open Sans" panose="020B0606030504020204" pitchFamily="34" charset="0"/>
                <a:cs typeface="Open Sans" panose="020B0606030504020204" pitchFamily="34" charset="0"/>
                <a:sym typeface="Museo Sans 900" charset="0"/>
              </a:rPr>
              <a:t>SZCZĘCE</a:t>
            </a:r>
            <a:r>
              <a:rPr lang="pl-PL" altLang="pl-PL" sz="18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(na</a:t>
            </a:r>
            <a:r>
              <a:rPr lang="pl-PL" altLang="pl-PL" sz="18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Times Roman" charset="0"/>
              </a:rPr>
              <a:t> </a:t>
            </a:r>
            <a:r>
              <a:rPr lang="pl-PL" altLang="pl-PL" sz="18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górze) </a:t>
            </a:r>
          </a:p>
          <a:p>
            <a:pPr eaLnBrk="1">
              <a:lnSpc>
                <a:spcPct val="120000"/>
              </a:lnSpc>
            </a:pPr>
            <a:r>
              <a:rPr lang="pl-PL" altLang="pl-PL" sz="18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w </a:t>
            </a:r>
            <a:r>
              <a:rPr lang="pl-PL" altLang="pl-PL" sz="1800" dirty="0">
                <a:solidFill>
                  <a:srgbClr val="5DCCD7"/>
                </a:solidFill>
                <a:latin typeface="Open Sans" panose="020B0606030504020204" pitchFamily="34" charset="0"/>
                <a:cs typeface="Open Sans" panose="020B0606030504020204" pitchFamily="34" charset="0"/>
                <a:sym typeface="Museo Sans 900" charset="0"/>
              </a:rPr>
              <a:t>ŻUCHWIE</a:t>
            </a:r>
            <a:r>
              <a:rPr lang="pl-PL" altLang="pl-PL" sz="18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(na dole). </a:t>
            </a:r>
          </a:p>
          <a:p>
            <a:pPr eaLnBrk="1">
              <a:lnSpc>
                <a:spcPct val="120000"/>
              </a:lnSpc>
            </a:pPr>
            <a:endParaRPr lang="pl-PL" altLang="pl-PL" sz="18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eaLnBrk="1">
              <a:lnSpc>
                <a:spcPct val="120000"/>
              </a:lnSpc>
            </a:pPr>
            <a:endParaRPr lang="pl-PL" altLang="pl-PL" sz="17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10AD9B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Na górze i na dole jest tyle samo zębów.</a:t>
            </a:r>
            <a:endParaRPr lang="pl-PL" altLang="pl-PL" sz="1200" dirty="0">
              <a:solidFill>
                <a:srgbClr val="10AD9B"/>
              </a:solidFill>
              <a:latin typeface="Open Sans" panose="020B0606030504020204" pitchFamily="34" charset="0"/>
              <a:cs typeface="Open Sans" panose="020B0606030504020204" pitchFamily="34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pic>
        <p:nvPicPr>
          <p:cNvPr id="11273" name="Picture 8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44663"/>
            <a:ext cx="6426200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4" name="Picture 9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82900"/>
            <a:ext cx="6030913" cy="426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0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4777" flipH="1">
            <a:off x="1443038" y="2509837"/>
            <a:ext cx="1760538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5" name="Picture 11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0375" flipV="1">
            <a:off x="3138488" y="6751637"/>
            <a:ext cx="1760538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6" name="Text Box 12"/>
          <p:cNvSpPr txBox="1">
            <a:spLocks/>
          </p:cNvSpPr>
          <p:nvPr/>
        </p:nvSpPr>
        <p:spPr bwMode="auto">
          <a:xfrm>
            <a:off x="2323458" y="7742881"/>
            <a:ext cx="2304256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defRPr/>
            </a:pPr>
            <a:r>
              <a:rPr lang="pl-PL" altLang="pl-PL" sz="28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V</a:t>
            </a: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ŻUCHWA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1277" name="Text Box 13"/>
          <p:cNvSpPr txBox="1">
            <a:spLocks/>
          </p:cNvSpPr>
          <p:nvPr/>
        </p:nvSpPr>
        <p:spPr bwMode="auto">
          <a:xfrm>
            <a:off x="647115" y="1538955"/>
            <a:ext cx="3463925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SZCZĘKA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1278" name="Text Box 14"/>
          <p:cNvSpPr txBox="1">
            <a:spLocks/>
          </p:cNvSpPr>
          <p:nvPr/>
        </p:nvSpPr>
        <p:spPr bwMode="auto">
          <a:xfrm>
            <a:off x="6802685" y="5027247"/>
            <a:ext cx="5154232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0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WSZYSTKIE ZĘBY SĄ TAKIE SAME?</a:t>
            </a:r>
            <a:endParaRPr lang="pl-PL" altLang="pl-PL" sz="105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79" name="Text Box 15"/>
          <p:cNvSpPr txBox="1">
            <a:spLocks/>
          </p:cNvSpPr>
          <p:nvPr/>
        </p:nvSpPr>
        <p:spPr bwMode="auto">
          <a:xfrm>
            <a:off x="6834188" y="5610570"/>
            <a:ext cx="5349991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0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ZĘBY MAJĄ TAKIE SAME KSZTAŁTY?</a:t>
            </a:r>
            <a:endParaRPr lang="pl-PL" altLang="pl-PL" sz="105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80" name="Text Box 16"/>
          <p:cNvSpPr txBox="1">
            <a:spLocks/>
          </p:cNvSpPr>
          <p:nvPr/>
        </p:nvSpPr>
        <p:spPr bwMode="auto">
          <a:xfrm>
            <a:off x="10057370" y="8419699"/>
            <a:ext cx="102656" cy="2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endParaRPr lang="pl-PL" altLang="pl-PL" sz="105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81" name="Text Box 17"/>
          <p:cNvSpPr txBox="1">
            <a:spLocks/>
          </p:cNvSpPr>
          <p:nvPr/>
        </p:nvSpPr>
        <p:spPr bwMode="auto">
          <a:xfrm>
            <a:off x="6834188" y="6028597"/>
            <a:ext cx="4330096" cy="172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pl-PL" altLang="pl-PL" sz="20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JAKIEGO KSZTAŁTU SĄ ZĘBY </a:t>
            </a:r>
          </a:p>
          <a:p>
            <a:pPr eaLnBrk="1">
              <a:lnSpc>
                <a:spcPct val="150000"/>
              </a:lnSpc>
            </a:pPr>
            <a:r>
              <a:rPr lang="pl-PL" altLang="pl-PL" sz="20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 PRZODU, A JAKIEGO Z TYŁU?</a:t>
            </a:r>
          </a:p>
          <a:p>
            <a:pPr eaLnBrk="1">
              <a:lnSpc>
                <a:spcPct val="150000"/>
              </a:lnSpc>
            </a:pPr>
            <a:r>
              <a:rPr lang="pl-PL" altLang="pl-PL" sz="20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WĄSKIE, CZY SZEROKIE?</a:t>
            </a:r>
            <a:endParaRPr lang="pl-PL" altLang="pl-PL" sz="14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50000"/>
              </a:lnSpc>
            </a:pPr>
            <a:endParaRPr lang="pl-PL" altLang="pl-PL" sz="105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82" name="Text Box 18"/>
          <p:cNvSpPr txBox="1">
            <a:spLocks/>
          </p:cNvSpPr>
          <p:nvPr/>
        </p:nvSpPr>
        <p:spPr bwMode="auto">
          <a:xfrm>
            <a:off x="6816113" y="7561031"/>
            <a:ext cx="2252411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0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RÓWNE?</a:t>
            </a:r>
            <a:endParaRPr lang="pl-PL" altLang="pl-PL" sz="105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21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41DA0C6-F063-45D0-9CAE-9B26A0108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9" y="8774788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3" grpId="1" build="allAtOnce"/>
      <p:bldP spid="11278" grpId="0"/>
      <p:bldP spid="11278" grpId="1"/>
      <p:bldP spid="11279" grpId="0"/>
      <p:bldP spid="11279" grpId="1"/>
      <p:bldP spid="11280" grpId="0"/>
      <p:bldP spid="11281" grpId="0"/>
      <p:bldP spid="11281" grpId="1"/>
      <p:bldP spid="11282" grpId="0"/>
      <p:bldP spid="11282" grpId="1"/>
    </p:bldLst>
  </p:timing>
</p:sld>
</file>

<file path=ppt/theme/theme1.xml><?xml version="1.0" encoding="utf-8"?>
<a:theme xmlns:a="http://schemas.openxmlformats.org/drawingml/2006/main" name="21_BasicWhite">
  <a:themeElements>
    <a:clrScheme name="">
      <a:dk1>
        <a:srgbClr val="83C1C2"/>
      </a:dk1>
      <a:lt1>
        <a:srgbClr val="FFFFFF"/>
      </a:lt1>
      <a:dk2>
        <a:srgbClr val="D5D5D5"/>
      </a:dk2>
      <a:lt2>
        <a:srgbClr val="5E5E5E"/>
      </a:lt2>
      <a:accent1>
        <a:srgbClr val="00A2FF"/>
      </a:accent1>
      <a:accent2>
        <a:srgbClr val="16E7CF"/>
      </a:accent2>
      <a:accent3>
        <a:srgbClr val="FFFFFF"/>
      </a:accent3>
      <a:accent4>
        <a:srgbClr val="6FA4A5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Museo Sans 700"/>
        <a:ea typeface="Museo Sans 700"/>
        <a:cs typeface="Museo Sans 700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173355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900" b="0" i="0" u="none" strike="noStrike" cap="none" normalizeH="0" baseline="0" smtClean="0">
            <a:ln>
              <a:noFill/>
            </a:ln>
            <a:solidFill>
              <a:srgbClr val="83C1C2"/>
            </a:solidFill>
            <a:effectLst/>
            <a:latin typeface="Museo Sans 500" charset="0"/>
            <a:ea typeface="Museo Sans 500" charset="0"/>
            <a:cs typeface="Museo Sans 500" charset="0"/>
            <a:sym typeface="Museo Sans 5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173355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900" b="0" i="0" u="none" strike="noStrike" cap="none" normalizeH="0" baseline="0" smtClean="0">
            <a:ln>
              <a:noFill/>
            </a:ln>
            <a:solidFill>
              <a:srgbClr val="83C1C2"/>
            </a:solidFill>
            <a:effectLst/>
            <a:latin typeface="Museo Sans 500" charset="0"/>
            <a:ea typeface="Museo Sans 500" charset="0"/>
            <a:cs typeface="Museo Sans 500" charset="0"/>
            <a:sym typeface="Museo Sans 500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3ED52B3BFD5A49B193980B4FA2B6A7" ma:contentTypeVersion="15" ma:contentTypeDescription="Utwórz nowy dokument." ma:contentTypeScope="" ma:versionID="95d6f41e4004c3bf17dbff6852cecd76">
  <xsd:schema xmlns:xsd="http://www.w3.org/2001/XMLSchema" xmlns:xs="http://www.w3.org/2001/XMLSchema" xmlns:p="http://schemas.microsoft.com/office/2006/metadata/properties" xmlns:ns2="c40c10be-0bfd-48bb-8435-49079a5e8b65" xmlns:ns3="14017a38-3ef2-4624-8dbc-76ae23f7adb7" targetNamespace="http://schemas.microsoft.com/office/2006/metadata/properties" ma:root="true" ma:fieldsID="1e7df8f08d3d93256350ec98f1229674" ns2:_="" ns3:_="">
    <xsd:import namespace="c40c10be-0bfd-48bb-8435-49079a5e8b65"/>
    <xsd:import namespace="14017a38-3ef2-4624-8dbc-76ae23f7ad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c10be-0bfd-48bb-8435-49079a5e8b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cbb2b9f1-d9ff-4113-82f7-14441253dc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17a38-3ef2-4624-8dbc-76ae23f7ad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f1538a1-9fc1-4579-b142-ed7e1a54e420}" ma:internalName="TaxCatchAll" ma:showField="CatchAllData" ma:web="14017a38-3ef2-4624-8dbc-76ae23f7ad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0c10be-0bfd-48bb-8435-49079a5e8b65">
      <Terms xmlns="http://schemas.microsoft.com/office/infopath/2007/PartnerControls"/>
    </lcf76f155ced4ddcb4097134ff3c332f>
    <TaxCatchAll xmlns="14017a38-3ef2-4624-8dbc-76ae23f7ad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AF3836-4C3E-412F-A7A2-67DEA7657111}"/>
</file>

<file path=customXml/itemProps2.xml><?xml version="1.0" encoding="utf-8"?>
<ds:datastoreItem xmlns:ds="http://schemas.openxmlformats.org/officeDocument/2006/customXml" ds:itemID="{36E1D8D8-2F25-4AE6-B89E-834734487E8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E363786-7DBD-43AF-A265-52E0D557C3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773</Words>
  <Application>Microsoft Office PowerPoint</Application>
  <PresentationFormat>Niestandardowy</PresentationFormat>
  <Paragraphs>151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4" baseType="lpstr">
      <vt:lpstr>Arial</vt:lpstr>
      <vt:lpstr>Helvetica Neue</vt:lpstr>
      <vt:lpstr>Museo Sans 500</vt:lpstr>
      <vt:lpstr>Museo Sans 700</vt:lpstr>
      <vt:lpstr>Open Sans</vt:lpstr>
      <vt:lpstr>OpenSans-Extrabold</vt:lpstr>
      <vt:lpstr>Times Roman</vt:lpstr>
      <vt:lpstr>21_BasicWhite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Urbański</dc:creator>
  <cp:lastModifiedBy>Alicja Dołęgowska</cp:lastModifiedBy>
  <cp:revision>59</cp:revision>
  <dcterms:modified xsi:type="dcterms:W3CDTF">2022-04-21T12:54:46Z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0x010100493ED52B3BFD5A49B193980B4FA2B6A7</vt:lpwstr>
  </property>
</Properties>
</file>