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19"/>
  </p:notesMasterIdLst>
  <p:sldIdLst>
    <p:sldId id="256" r:id="rId3"/>
    <p:sldId id="257" r:id="rId4"/>
    <p:sldId id="272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68" r:id="rId16"/>
    <p:sldId id="269" r:id="rId17"/>
    <p:sldId id="270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1pPr>
    <a:lvl2pPr marL="0" marR="0" indent="457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2pPr>
    <a:lvl3pPr marL="0" marR="0" indent="914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3pPr>
    <a:lvl4pPr marL="0" marR="0" indent="1371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4pPr>
    <a:lvl5pPr marL="0" marR="0" indent="18288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5pPr>
    <a:lvl6pPr marL="0" marR="0" indent="22860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6pPr>
    <a:lvl7pPr marL="0" marR="0" indent="2743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7pPr>
    <a:lvl8pPr marL="0" marR="0" indent="3200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8pPr>
    <a:lvl9pPr marL="0" marR="0" indent="3657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all" spc="200" normalizeH="0" baseline="0">
        <a:ln>
          <a:noFill/>
        </a:ln>
        <a:solidFill>
          <a:srgbClr val="B3B2D6"/>
        </a:solidFill>
        <a:effectLst/>
        <a:uFillTx/>
        <a:latin typeface="Museo Sans 500"/>
        <a:ea typeface="Museo Sans 500"/>
        <a:cs typeface="Museo Sans 500"/>
        <a:sym typeface="Museo Sans 50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3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1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4F2E"/>
    <a:srgbClr val="314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4B7AEA-FF27-4993-8BDF-6E2CB4ECB1DD}" v="1" dt="2021-08-06T13:22:23.40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 snapToGrid="0">
      <p:cViewPr varScale="1">
        <p:scale>
          <a:sx n="59" d="100"/>
          <a:sy n="59" d="100"/>
        </p:scale>
        <p:origin x="1277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7-29T12:53:25.774" idx="2">
    <p:pos x="6544" y="2965"/>
    <p:text>tu coś jest nie tak z fontem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846997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8511" y="9177477"/>
            <a:ext cx="307778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7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8511" y="9177477"/>
            <a:ext cx="307778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4479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2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057" y="9177477"/>
            <a:ext cx="307777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0521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35401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4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29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2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057" y="9177477"/>
            <a:ext cx="307777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29177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2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3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2326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97351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1101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3519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0866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7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69062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37301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6211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78721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13603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4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2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3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125" y="9177477"/>
            <a:ext cx="307777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300" b="1" cap="none" spc="0">
                <a:solidFill>
                  <a:srgbClr val="363079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15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1pPr>
      <a:lvl2pPr marL="596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2pPr>
      <a:lvl3pPr marL="977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3pPr>
      <a:lvl4pPr marL="1358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4pPr>
      <a:lvl5pPr marL="1739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5pPr>
      <a:lvl6pPr marL="2120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6pPr>
      <a:lvl7pPr marL="2501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7pPr>
      <a:lvl8pPr marL="2882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8pPr>
      <a:lvl9pPr marL="3263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125" y="9177477"/>
            <a:ext cx="307777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300" b="1" cap="none" spc="0">
                <a:solidFill>
                  <a:schemeClr val="accent3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fld id="{86CB4B4D-7CA3-9044-876B-883B54F8677D}" type="slidenum">
              <a:rPr>
                <a:solidFill>
                  <a:srgbClr val="61D836"/>
                </a:solidFill>
              </a:rPr>
              <a:pPr/>
              <a:t>‹#›</a:t>
            </a:fld>
            <a:endParaRPr>
              <a:solidFill>
                <a:srgbClr val="61D8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3147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15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1pPr>
      <a:lvl2pPr marL="596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2pPr>
      <a:lvl3pPr marL="977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3pPr>
      <a:lvl4pPr marL="1358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4pPr>
      <a:lvl5pPr marL="1739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5pPr>
      <a:lvl6pPr marL="2120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6pPr>
      <a:lvl7pPr marL="2501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7pPr>
      <a:lvl8pPr marL="2882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8pPr>
      <a:lvl9pPr marL="3263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3.png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3.png"/><Relationship Id="rId7" Type="http://schemas.openxmlformats.org/officeDocument/2006/relationships/image" Target="../media/image6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10" Type="http://schemas.openxmlformats.org/officeDocument/2006/relationships/comments" Target="../comments/comment1.xml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3.png"/><Relationship Id="rId7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5.png"/><Relationship Id="rId7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11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12" Type="http://schemas.openxmlformats.org/officeDocument/2006/relationships/image" Target="../media/image1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11" Type="http://schemas.openxmlformats.org/officeDocument/2006/relationships/image" Target="../media/image39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6.png"/><Relationship Id="rId9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3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39.png"/><Relationship Id="rId3" Type="http://schemas.openxmlformats.org/officeDocument/2006/relationships/image" Target="../media/image51.png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11" Type="http://schemas.openxmlformats.org/officeDocument/2006/relationships/image" Target="../media/image55.png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52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3.png"/><Relationship Id="rId7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163" y="-99877"/>
            <a:ext cx="10494672" cy="9953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OKLADKA_DSU_prezentacja2.psd" descr="OKLADKA_DSU_prezentacja2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324" y="125159"/>
            <a:ext cx="12826748" cy="950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70" y="4354310"/>
            <a:ext cx="3393030" cy="2865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964" y="2077501"/>
            <a:ext cx="536629" cy="5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kst"/>
          <p:cNvSpPr txBox="1"/>
          <p:nvPr/>
        </p:nvSpPr>
        <p:spPr>
          <a:xfrm>
            <a:off x="755524" y="8987004"/>
            <a:ext cx="3906927" cy="48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spc="230"/>
            </a:pPr>
            <a:endParaRPr/>
          </a:p>
        </p:txBody>
      </p:sp>
      <p:pic>
        <p:nvPicPr>
          <p:cNvPr id="15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524" y="8987004"/>
            <a:ext cx="3801769" cy="310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547" y="373596"/>
            <a:ext cx="536629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471" y="7838630"/>
            <a:ext cx="536629" cy="5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6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4220" y="1223835"/>
            <a:ext cx="10036558" cy="7559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45808" y="-76935"/>
            <a:ext cx="853355" cy="1706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21115" y="2983649"/>
            <a:ext cx="6133670" cy="4094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4063" y="7477328"/>
            <a:ext cx="4478648" cy="133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588" y="236130"/>
            <a:ext cx="2389187" cy="3399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282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obraze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81" y="698558"/>
            <a:ext cx="5366660" cy="1285582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Zabiegi profilaktyczne u dentysty"/>
          <p:cNvSpPr txBox="1"/>
          <p:nvPr/>
        </p:nvSpPr>
        <p:spPr>
          <a:xfrm>
            <a:off x="2800857" y="2210594"/>
            <a:ext cx="743873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Zabiegi</a:t>
            </a:r>
            <a:r>
              <a:rPr dirty="0"/>
              <a:t> </a:t>
            </a:r>
            <a:r>
              <a:rPr dirty="0" err="1"/>
              <a:t>profilaktyczne</a:t>
            </a:r>
            <a:r>
              <a:rPr dirty="0"/>
              <a:t> u </a:t>
            </a:r>
            <a:r>
              <a:rPr dirty="0" err="1"/>
              <a:t>dentysty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89" name="Lakowanie"/>
          <p:cNvSpPr txBox="1"/>
          <p:nvPr/>
        </p:nvSpPr>
        <p:spPr>
          <a:xfrm>
            <a:off x="695865" y="5825586"/>
            <a:ext cx="242768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Lakowanie</a:t>
            </a:r>
            <a:r>
              <a:rPr sz="1200" b="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290" name="Lakierowanie"/>
          <p:cNvSpPr txBox="1"/>
          <p:nvPr/>
        </p:nvSpPr>
        <p:spPr>
          <a:xfrm>
            <a:off x="4532839" y="5736686"/>
            <a:ext cx="2990855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Lakierowanie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91" name="Oczyszczanie…"/>
          <p:cNvSpPr txBox="1"/>
          <p:nvPr/>
        </p:nvSpPr>
        <p:spPr>
          <a:xfrm>
            <a:off x="8932979" y="5686816"/>
            <a:ext cx="3059269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t>Oczyszczanie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t>zębów</a:t>
            </a:r>
            <a:endParaRPr sz="1200" b="0" spc="12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92" name="uszczelnianie bruzd…"/>
          <p:cNvSpPr txBox="1"/>
          <p:nvPr/>
        </p:nvSpPr>
        <p:spPr>
          <a:xfrm>
            <a:off x="780245" y="6777108"/>
            <a:ext cx="2609689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dirty="0" err="1"/>
              <a:t>uszczelnianie</a:t>
            </a:r>
            <a:r>
              <a:rPr sz="1500" dirty="0"/>
              <a:t> </a:t>
            </a:r>
            <a:r>
              <a:rPr sz="1500" dirty="0" err="1"/>
              <a:t>bruzd</a:t>
            </a:r>
            <a:r>
              <a:rPr sz="1500" dirty="0"/>
              <a:t> </a:t>
            </a:r>
            <a:r>
              <a:rPr lang="pl-PL" sz="1500" dirty="0"/>
              <a:t/>
            </a:r>
            <a:br>
              <a:rPr lang="pl-PL" sz="1500" dirty="0"/>
            </a:br>
            <a:r>
              <a:rPr sz="1500" dirty="0"/>
              <a:t>w </a:t>
            </a:r>
            <a:r>
              <a:rPr sz="1500" dirty="0" err="1"/>
              <a:t>zębach</a:t>
            </a:r>
            <a:r>
              <a:rPr sz="1500" dirty="0"/>
              <a:t> </a:t>
            </a:r>
            <a:r>
              <a:rPr sz="1500" dirty="0" err="1"/>
              <a:t>trzonowych</a:t>
            </a:r>
            <a:endParaRPr sz="1500" spc="6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500" spc="6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spc="6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  <a:r>
              <a:rPr sz="1500" dirty="0" err="1"/>
              <a:t>wzmocnienie</a:t>
            </a:r>
            <a:r>
              <a:rPr sz="1500" dirty="0"/>
              <a:t> </a:t>
            </a:r>
            <a:r>
              <a:rPr sz="1500" dirty="0" err="1"/>
              <a:t>zębów</a:t>
            </a:r>
            <a:r>
              <a:rPr sz="1500" dirty="0"/>
              <a:t> </a:t>
            </a:r>
            <a:r>
              <a:rPr lang="pl-PL" sz="1500" dirty="0"/>
              <a:t/>
            </a:r>
            <a:br>
              <a:rPr lang="pl-PL" sz="1500" dirty="0"/>
            </a:br>
            <a:r>
              <a:rPr sz="1500" dirty="0"/>
              <a:t> </a:t>
            </a:r>
            <a:r>
              <a:rPr sz="1500" dirty="0" err="1"/>
              <a:t>i</a:t>
            </a:r>
            <a:r>
              <a:rPr sz="1500" dirty="0"/>
              <a:t> </a:t>
            </a:r>
            <a:r>
              <a:rPr sz="1500" dirty="0" err="1"/>
              <a:t>zapobieganie</a:t>
            </a:r>
            <a:r>
              <a:rPr sz="1500" dirty="0"/>
              <a:t> </a:t>
            </a:r>
            <a:r>
              <a:rPr sz="1500" dirty="0" err="1"/>
              <a:t>próchnicy</a:t>
            </a:r>
            <a:endParaRPr sz="15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93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463" y="6863833"/>
            <a:ext cx="292705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247" y="7644846"/>
            <a:ext cx="292705" cy="26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pokrywanie zębów specjalnym…"/>
          <p:cNvSpPr txBox="1"/>
          <p:nvPr/>
        </p:nvSpPr>
        <p:spPr>
          <a:xfrm>
            <a:off x="4626084" y="6615527"/>
            <a:ext cx="3306996" cy="1810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000"/>
              </a:lnSpc>
              <a:defRPr sz="16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pokrywanie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zębów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specjalnym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l-P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pl-P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lakierem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fluorem</a:t>
            </a:r>
            <a:endParaRPr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  <a:p>
            <a:pPr algn="l" defTabSz="457200">
              <a:lnSpc>
                <a:spcPts val="3000"/>
              </a:lnSpc>
              <a:defRPr sz="16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endParaRPr sz="15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lakier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wzmacnia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zęby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sprawia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pl-P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pl-PL"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że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są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odporniejsze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</a:t>
            </a:r>
            <a:r>
              <a:rPr sz="15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5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próchnicę</a:t>
            </a:r>
            <a:endParaRPr sz="1500" spc="6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296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4448" y="6781791"/>
            <a:ext cx="292705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134" y="7778196"/>
            <a:ext cx="292705" cy="2667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usuwanie kamienia i osadu…"/>
          <p:cNvSpPr txBox="1"/>
          <p:nvPr/>
        </p:nvSpPr>
        <p:spPr>
          <a:xfrm>
            <a:off x="9093725" y="6798352"/>
            <a:ext cx="3403176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 </a:t>
            </a:r>
            <a:r>
              <a:rPr sz="1500" dirty="0" err="1"/>
              <a:t>usuwanie</a:t>
            </a:r>
            <a:r>
              <a:rPr sz="1500" dirty="0"/>
              <a:t> </a:t>
            </a:r>
            <a:r>
              <a:rPr sz="1500" dirty="0" err="1"/>
              <a:t>kamienia</a:t>
            </a:r>
            <a:r>
              <a:rPr sz="1500" dirty="0"/>
              <a:t> </a:t>
            </a:r>
            <a:r>
              <a:rPr sz="1500" dirty="0" err="1"/>
              <a:t>i</a:t>
            </a:r>
            <a:r>
              <a:rPr sz="1500" dirty="0"/>
              <a:t> </a:t>
            </a:r>
            <a:r>
              <a:rPr sz="1500" dirty="0" err="1"/>
              <a:t>osadu</a:t>
            </a:r>
            <a:r>
              <a:rPr sz="1500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dirty="0"/>
              <a:t> </a:t>
            </a:r>
            <a:r>
              <a:rPr sz="1500" dirty="0" err="1"/>
              <a:t>nazębnego</a:t>
            </a:r>
            <a:r>
              <a:rPr sz="1500" dirty="0"/>
              <a:t>, </a:t>
            </a:r>
            <a:r>
              <a:rPr sz="1500" dirty="0" err="1"/>
              <a:t>które</a:t>
            </a:r>
            <a:r>
              <a:rPr sz="1500" dirty="0"/>
              <a:t> </a:t>
            </a:r>
            <a:r>
              <a:rPr sz="1500" dirty="0" err="1"/>
              <a:t>psują</a:t>
            </a:r>
            <a:r>
              <a:rPr sz="1500" dirty="0"/>
              <a:t> </a:t>
            </a:r>
            <a:r>
              <a:rPr sz="1500" dirty="0" err="1"/>
              <a:t>uśmiech</a:t>
            </a:r>
            <a:r>
              <a:rPr sz="1500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sz="1500" dirty="0"/>
              <a:t> </a:t>
            </a:r>
            <a:r>
              <a:rPr sz="1500" dirty="0" err="1"/>
              <a:t>i</a:t>
            </a:r>
            <a:r>
              <a:rPr sz="1500" dirty="0"/>
              <a:t> </a:t>
            </a:r>
            <a:r>
              <a:rPr sz="1500" dirty="0" err="1"/>
              <a:t>sprzyjają</a:t>
            </a:r>
            <a:r>
              <a:rPr sz="1500" dirty="0"/>
              <a:t> </a:t>
            </a:r>
            <a:r>
              <a:rPr sz="1500" dirty="0" err="1"/>
              <a:t>rozwojowi</a:t>
            </a:r>
            <a:r>
              <a:rPr sz="1500" dirty="0"/>
              <a:t> </a:t>
            </a:r>
            <a:r>
              <a:rPr sz="1500" dirty="0" err="1"/>
              <a:t>próchnicy</a:t>
            </a:r>
            <a:r>
              <a:rPr sz="1500" spc="6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99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521" y="6893646"/>
            <a:ext cx="292705" cy="266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68" y="2878638"/>
            <a:ext cx="3830932" cy="2562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86" y="3373445"/>
            <a:ext cx="3830932" cy="2086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46" y="3373445"/>
            <a:ext cx="3830933" cy="2086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9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290" grpId="0" animBg="1"/>
      <p:bldP spid="291" grpId="0" animBg="1"/>
      <p:bldP spid="292" grpId="0" uiExpand="1" build="p" animBg="1"/>
      <p:bldP spid="295" grpId="0" uiExpand="1" build="p" animBg="1"/>
      <p:bldP spid="29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pic>
        <p:nvPicPr>
          <p:cNvPr id="30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Czy to boli?"/>
          <p:cNvSpPr txBox="1"/>
          <p:nvPr/>
        </p:nvSpPr>
        <p:spPr>
          <a:xfrm>
            <a:off x="6512983" y="1775027"/>
            <a:ext cx="26278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Czy</a:t>
            </a:r>
            <a:r>
              <a:rPr dirty="0"/>
              <a:t> to </a:t>
            </a:r>
            <a:r>
              <a:rPr dirty="0" err="1"/>
              <a:t>boli</a:t>
            </a:r>
            <a:r>
              <a:rPr dirty="0"/>
              <a:t>?</a:t>
            </a:r>
          </a:p>
        </p:txBody>
      </p:sp>
      <p:sp>
        <p:nvSpPr>
          <p:cNvPr id="312" name="Przegląd zębów nie boli.…"/>
          <p:cNvSpPr txBox="1"/>
          <p:nvPr/>
        </p:nvSpPr>
        <p:spPr>
          <a:xfrm>
            <a:off x="4092332" y="2714165"/>
            <a:ext cx="6522619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Przegląd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 </a:t>
            </a:r>
            <a:r>
              <a:rPr lang="pl-PL" dirty="0"/>
              <a:t>BEZ BÓLU.</a:t>
            </a:r>
            <a:endParaRPr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endParaRPr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Nawet borowanie zęba nie będzie bolało, jeśli poprosisz dentystę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o znieczulenie. Jeśli boisz się zastrzyków, stomatolog</a:t>
            </a:r>
            <a:br>
              <a:rPr lang="pl-PL" sz="1500" cap="none" dirty="0">
                <a:sym typeface="Open Sans"/>
              </a:rPr>
            </a:br>
            <a:r>
              <a:rPr lang="pl-PL" sz="1500" cap="none" dirty="0">
                <a:sym typeface="Open Sans"/>
              </a:rPr>
              <a:t>posmaruje dziąsła specjalną maścią – nie poczujesz ukłucia.</a:t>
            </a:r>
            <a:endParaRPr dirty="0"/>
          </a:p>
        </p:txBody>
      </p:sp>
      <p:pic>
        <p:nvPicPr>
          <p:cNvPr id="313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95" y="2249204"/>
            <a:ext cx="3823127" cy="254875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Po co dentyście rękawiczki…"/>
          <p:cNvSpPr txBox="1"/>
          <p:nvPr/>
        </p:nvSpPr>
        <p:spPr>
          <a:xfrm>
            <a:off x="2338390" y="4644166"/>
            <a:ext cx="8005461" cy="1924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b="0" dirty="0">
                <a:latin typeface="Open Sans Semibold"/>
                <a:ea typeface="Open Sans Semibold"/>
                <a:cs typeface="Open Sans Semibold"/>
                <a:sym typeface="Open Sans Semibold"/>
              </a:rPr>
              <a:t>Po co </a:t>
            </a:r>
            <a:r>
              <a:rPr b="0" dirty="0" err="1">
                <a:latin typeface="Open Sans Semibold"/>
                <a:ea typeface="Open Sans Semibold"/>
                <a:cs typeface="Open Sans Semibold"/>
                <a:sym typeface="Open Sans Semibold"/>
              </a:rPr>
              <a:t>dentyście</a:t>
            </a:r>
            <a:r>
              <a:rPr b="0" dirty="0">
                <a:latin typeface="Open Sans Semibold"/>
                <a:ea typeface="Open Sans Semibold"/>
                <a:cs typeface="Open Sans Semibold"/>
                <a:sym typeface="Open Sans Semibold"/>
              </a:rPr>
              <a:t> </a:t>
            </a:r>
            <a:r>
              <a:rPr dirty="0" err="1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rękawiczki</a:t>
            </a:r>
            <a:r>
              <a:rPr dirty="0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</a:p>
          <a:p>
            <a:pPr algn="r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i</a:t>
            </a:r>
            <a:r>
              <a:rPr dirty="0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dirty="0" err="1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maska</a:t>
            </a:r>
            <a:r>
              <a:rPr dirty="0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dirty="0" err="1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na</a:t>
            </a:r>
            <a:r>
              <a:rPr dirty="0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dirty="0" err="1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twarzy</a:t>
            </a:r>
            <a:r>
              <a:rPr dirty="0" smtClean="0">
                <a:latin typeface="OpenSans-Extrabold"/>
                <a:ea typeface="Open Sans SemiBold" panose="020B0706030804020204" pitchFamily="34" charset="0"/>
                <a:cs typeface="Open Sans SemiBold" panose="020B0706030804020204" pitchFamily="34" charset="0"/>
              </a:rPr>
              <a:t>?</a:t>
            </a:r>
            <a:endParaRPr sz="1200" b="0" spc="120" dirty="0" smtClean="0">
              <a:latin typeface="OpenSans-Extrabold"/>
              <a:ea typeface="Open Sans SemiBold" panose="020B0706030804020204" pitchFamily="34" charset="0"/>
              <a:cs typeface="Open Sans SemiBold" panose="020B0706030804020204" pitchFamily="34" charset="0"/>
              <a:sym typeface="Times Roman"/>
            </a:endParaRPr>
          </a:p>
          <a:p>
            <a:pPr algn="r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r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W jamie ustnej jest wiele bakterii, również takich, które mogą wywołać chorobę. </a:t>
            </a:r>
          </a:p>
          <a:p>
            <a:pPr algn="r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Jednorazowe rękawiczki i maska na twarzy to ochrona przed tymi zarazkami </a:t>
            </a:r>
          </a:p>
          <a:p>
            <a:pPr algn="r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1500" cap="none" dirty="0">
                <a:sym typeface="Open Sans"/>
              </a:rPr>
              <a:t>– dla bezpieczeństwa pacjenta i lekarza.</a:t>
            </a:r>
            <a:endParaRPr dirty="0"/>
          </a:p>
        </p:txBody>
      </p:sp>
      <p:pic>
        <p:nvPicPr>
          <p:cNvPr id="315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543" y="1775027"/>
            <a:ext cx="2420016" cy="67677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62" y="6795766"/>
            <a:ext cx="1466239" cy="1853722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Czy w zębie jest dziura?…"/>
          <p:cNvSpPr txBox="1"/>
          <p:nvPr/>
        </p:nvSpPr>
        <p:spPr>
          <a:xfrm>
            <a:off x="4204680" y="6812157"/>
            <a:ext cx="5543706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Czy</a:t>
            </a:r>
            <a:r>
              <a:rPr dirty="0"/>
              <a:t> w </a:t>
            </a:r>
            <a:r>
              <a:rPr dirty="0" err="1"/>
              <a:t>zębie</a:t>
            </a:r>
            <a:r>
              <a:rPr dirty="0"/>
              <a:t> jest </a:t>
            </a:r>
            <a:r>
              <a:rPr dirty="0" err="1"/>
              <a:t>dziura</a:t>
            </a:r>
            <a:r>
              <a:rPr dirty="0"/>
              <a:t>? </a:t>
            </a:r>
          </a:p>
          <a:p>
            <a:pPr algn="l">
              <a:lnSpc>
                <a:spcPct val="100000"/>
              </a:lnSpc>
              <a:defRPr sz="2500" spc="250">
                <a:solidFill>
                  <a:srgbClr val="35418B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dirty="0" err="1"/>
              <a:t>Czasem</a:t>
            </a:r>
            <a:r>
              <a:rPr dirty="0"/>
              <a:t> </a:t>
            </a:r>
            <a:r>
              <a:rPr dirty="0" err="1"/>
              <a:t>trudno</a:t>
            </a:r>
            <a:r>
              <a:rPr dirty="0"/>
              <a:t> to </a:t>
            </a:r>
            <a:r>
              <a:rPr dirty="0" err="1"/>
              <a:t>ocenić</a:t>
            </a:r>
            <a:r>
              <a:rPr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Dentysta</a:t>
            </a:r>
            <a:r>
              <a:rPr dirty="0"/>
              <a:t> </a:t>
            </a:r>
            <a:r>
              <a:rPr dirty="0" err="1"/>
              <a:t>może</a:t>
            </a:r>
            <a:r>
              <a:rPr dirty="0"/>
              <a:t> </a:t>
            </a:r>
            <a:r>
              <a:rPr dirty="0" err="1"/>
              <a:t>zlecić</a:t>
            </a:r>
            <a:r>
              <a:rPr dirty="0"/>
              <a:t> </a:t>
            </a:r>
            <a:r>
              <a:rPr dirty="0" err="1"/>
              <a:t>wykonanie</a:t>
            </a:r>
            <a:r>
              <a:rPr dirty="0"/>
              <a:t> </a:t>
            </a:r>
            <a:r>
              <a:rPr dirty="0" err="1"/>
              <a:t>specjalnego</a:t>
            </a:r>
            <a:r>
              <a:rPr dirty="0"/>
              <a:t> </a:t>
            </a:r>
            <a:r>
              <a:rPr dirty="0" err="1"/>
              <a:t>zdjęcia</a:t>
            </a:r>
            <a:r>
              <a:rPr dirty="0"/>
              <a:t>. </a:t>
            </a:r>
          </a:p>
        </p:txBody>
      </p:sp>
      <p:pic>
        <p:nvPicPr>
          <p:cNvPr id="16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81" y="698558"/>
            <a:ext cx="5366660" cy="128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" grpId="0" animBg="1"/>
      <p:bldP spid="314" grpId="0" animBg="1"/>
      <p:bldP spid="3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0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braze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459" y="698558"/>
            <a:ext cx="5158103" cy="128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Obraz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9" t="49358" r="46915"/>
          <a:stretch/>
        </p:blipFill>
        <p:spPr>
          <a:xfrm>
            <a:off x="916372" y="2321091"/>
            <a:ext cx="3925900" cy="428735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r="5772"/>
          <a:stretch/>
        </p:blipFill>
        <p:spPr>
          <a:xfrm>
            <a:off x="4978431" y="3131562"/>
            <a:ext cx="7644262" cy="4260283"/>
          </a:xfrm>
          <a:prstGeom prst="rect">
            <a:avLst/>
          </a:prstGeom>
        </p:spPr>
      </p:pic>
      <p:pic>
        <p:nvPicPr>
          <p:cNvPr id="11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4562925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2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obraze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938" y="278326"/>
            <a:ext cx="5921215" cy="1918607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Czy po znieczuleniu będzie mnie coś bolało?"/>
          <p:cNvSpPr txBox="1"/>
          <p:nvPr/>
        </p:nvSpPr>
        <p:spPr>
          <a:xfrm>
            <a:off x="6502400" y="6312095"/>
            <a:ext cx="5950347" cy="105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Czy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znieczuleniu</a:t>
            </a:r>
            <a:r>
              <a:rPr dirty="0"/>
              <a:t> </a:t>
            </a:r>
            <a:r>
              <a:rPr dirty="0" err="1"/>
              <a:t>będzie</a:t>
            </a:r>
            <a:r>
              <a:rPr dirty="0"/>
              <a:t> </a:t>
            </a:r>
            <a:endParaRPr lang="pl-PL" dirty="0"/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mnie</a:t>
            </a:r>
            <a:r>
              <a:rPr dirty="0"/>
              <a:t> </a:t>
            </a:r>
            <a:r>
              <a:rPr dirty="0" err="1"/>
              <a:t>coś</a:t>
            </a:r>
            <a:r>
              <a:rPr dirty="0"/>
              <a:t> </a:t>
            </a:r>
            <a:r>
              <a:rPr dirty="0" err="1"/>
              <a:t>bolało</a:t>
            </a:r>
            <a:r>
              <a:rPr dirty="0"/>
              <a:t>?</a:t>
            </a:r>
            <a:r>
              <a:rPr sz="1200" b="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327" name="Dlaczego mam iść do dentysty? Przecież nic mnie nie boli."/>
          <p:cNvSpPr txBox="1"/>
          <p:nvPr/>
        </p:nvSpPr>
        <p:spPr>
          <a:xfrm>
            <a:off x="6028266" y="3482656"/>
            <a:ext cx="699229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Dlaczego</a:t>
            </a:r>
            <a:r>
              <a:rPr dirty="0"/>
              <a:t> mam </a:t>
            </a:r>
            <a:r>
              <a:rPr dirty="0" err="1"/>
              <a:t>iść</a:t>
            </a:r>
            <a:r>
              <a:rPr dirty="0"/>
              <a:t> do </a:t>
            </a:r>
            <a:r>
              <a:rPr dirty="0" err="1"/>
              <a:t>dentysty</a:t>
            </a:r>
            <a:r>
              <a:rPr dirty="0"/>
              <a:t>? </a:t>
            </a:r>
            <a:endParaRPr lang="pl-PL" dirty="0"/>
          </a:p>
          <a:p>
            <a:r>
              <a:rPr dirty="0" err="1"/>
              <a:t>Przecież</a:t>
            </a:r>
            <a:r>
              <a:rPr dirty="0"/>
              <a:t> </a:t>
            </a:r>
            <a:r>
              <a:rPr dirty="0" err="1"/>
              <a:t>nic</a:t>
            </a:r>
            <a:r>
              <a:rPr dirty="0"/>
              <a:t> </a:t>
            </a:r>
            <a:r>
              <a:rPr dirty="0" err="1"/>
              <a:t>mnie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boli</a:t>
            </a:r>
            <a:r>
              <a:rPr dirty="0"/>
              <a:t>.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30" name="Po co są te wszystkie narzędzia? Czy dentysta musi ich używać?"/>
          <p:cNvSpPr txBox="1"/>
          <p:nvPr/>
        </p:nvSpPr>
        <p:spPr>
          <a:xfrm>
            <a:off x="6835065" y="4931827"/>
            <a:ext cx="492121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Po co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wszystkie</a:t>
            </a:r>
            <a:r>
              <a:rPr dirty="0"/>
              <a:t> </a:t>
            </a:r>
            <a:endParaRPr lang="pl-PL" dirty="0"/>
          </a:p>
          <a:p>
            <a:r>
              <a:rPr dirty="0" err="1"/>
              <a:t>narzędzia</a:t>
            </a:r>
            <a:r>
              <a:rPr dirty="0"/>
              <a:t>? </a:t>
            </a:r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28" y="1408082"/>
            <a:ext cx="6234283" cy="8029598"/>
          </a:xfrm>
          <a:prstGeom prst="rect">
            <a:avLst/>
          </a:prstGeom>
        </p:spPr>
      </p:pic>
      <p:pic>
        <p:nvPicPr>
          <p:cNvPr id="13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" grpId="0" animBg="1"/>
      <p:bldP spid="327" grpId="0" animBg="1"/>
      <p:bldP spid="3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3" t="53125" r="10737" b="9375"/>
          <a:stretch/>
        </p:blipFill>
        <p:spPr>
          <a:xfrm>
            <a:off x="6320995" y="1890330"/>
            <a:ext cx="3100938" cy="3155724"/>
          </a:xfrm>
          <a:prstGeom prst="rect">
            <a:avLst/>
          </a:prstGeom>
        </p:spPr>
      </p:pic>
      <p:pic>
        <p:nvPicPr>
          <p:cNvPr id="34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 flipV="1">
            <a:off x="910223" y="6369087"/>
            <a:ext cx="5410772" cy="2491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93612" y="2311397"/>
            <a:ext cx="5434654" cy="3154376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3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Zęby mleczne są drobniejsze od stałych.…"/>
          <p:cNvSpPr txBox="1"/>
          <p:nvPr/>
        </p:nvSpPr>
        <p:spPr>
          <a:xfrm>
            <a:off x="886341" y="2561646"/>
            <a:ext cx="496531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mleczne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drobniejsze</a:t>
            </a:r>
            <a:r>
              <a:rPr dirty="0"/>
              <a:t> od </a:t>
            </a:r>
            <a:r>
              <a:rPr dirty="0" err="1"/>
              <a:t>stałych</a:t>
            </a:r>
            <a:r>
              <a:rPr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potrzebują</a:t>
            </a:r>
            <a:r>
              <a:rPr dirty="0"/>
              <a:t> </a:t>
            </a:r>
            <a:r>
              <a:rPr dirty="0" err="1"/>
              <a:t>tak</a:t>
            </a:r>
            <a:r>
              <a:rPr dirty="0"/>
              <a:t> </a:t>
            </a:r>
            <a:r>
              <a:rPr dirty="0" err="1"/>
              <a:t>dużo</a:t>
            </a:r>
            <a:r>
              <a:rPr dirty="0"/>
              <a:t> </a:t>
            </a:r>
            <a:r>
              <a:rPr dirty="0" err="1"/>
              <a:t>miejsca</a:t>
            </a:r>
            <a:r>
              <a:rPr dirty="0"/>
              <a:t>, </a:t>
            </a:r>
            <a:r>
              <a:rPr dirty="0" err="1"/>
              <a:t>żeby</a:t>
            </a:r>
            <a:r>
              <a:rPr dirty="0"/>
              <a:t> </a:t>
            </a:r>
            <a:r>
              <a:rPr dirty="0" err="1"/>
              <a:t>rosnąć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 </a:t>
            </a:r>
            <a:r>
              <a:rPr dirty="0" err="1"/>
              <a:t>równym</a:t>
            </a:r>
            <a:r>
              <a:rPr dirty="0"/>
              <a:t> </a:t>
            </a:r>
            <a:r>
              <a:rPr dirty="0" err="1"/>
              <a:t>rzędzie</a:t>
            </a:r>
            <a:r>
              <a:rPr dirty="0"/>
              <a:t>. </a:t>
            </a:r>
            <a:r>
              <a:rPr dirty="0" err="1"/>
              <a:t>Czasem</a:t>
            </a:r>
            <a:r>
              <a:rPr dirty="0"/>
              <a:t> </a:t>
            </a:r>
            <a:r>
              <a:rPr dirty="0" err="1"/>
              <a:t>zdarza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, </a:t>
            </a:r>
            <a:r>
              <a:rPr dirty="0" err="1"/>
              <a:t>że</a:t>
            </a:r>
            <a:r>
              <a:rPr dirty="0"/>
              <a:t> </a:t>
            </a:r>
            <a:r>
              <a:rPr dirty="0" err="1"/>
              <a:t>miejsca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brakuje</a:t>
            </a:r>
            <a:r>
              <a:rPr dirty="0"/>
              <a:t> </a:t>
            </a:r>
            <a:r>
              <a:rPr dirty="0" err="1"/>
              <a:t>zębom</a:t>
            </a:r>
            <a:r>
              <a:rPr dirty="0"/>
              <a:t> </a:t>
            </a:r>
            <a:r>
              <a:rPr dirty="0" err="1"/>
              <a:t>stałym</a:t>
            </a:r>
            <a:r>
              <a:rPr dirty="0"/>
              <a:t>. 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Co </a:t>
            </a:r>
            <a:r>
              <a:rPr dirty="0" err="1"/>
              <a:t>wtedy</a:t>
            </a:r>
            <a:r>
              <a:rPr dirty="0"/>
              <a:t>? 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47" name="ORTODONTA"/>
          <p:cNvSpPr txBox="1"/>
          <p:nvPr/>
        </p:nvSpPr>
        <p:spPr>
          <a:xfrm>
            <a:off x="1812919" y="5398430"/>
            <a:ext cx="470730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FFFFFF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sz="4400" dirty="0">
                <a:solidFill>
                  <a:srgbClr val="DB4F2E"/>
                </a:solidFill>
              </a:rPr>
              <a:t>ORTODONTA</a:t>
            </a:r>
            <a:r>
              <a:rPr sz="2800" b="0" spc="120" dirty="0">
                <a:solidFill>
                  <a:srgbClr val="002060"/>
                </a:solidFill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sp>
        <p:nvSpPr>
          <p:cNvPr id="348" name="Po co prostować zęby?…"/>
          <p:cNvSpPr txBox="1"/>
          <p:nvPr/>
        </p:nvSpPr>
        <p:spPr>
          <a:xfrm>
            <a:off x="932934" y="6913896"/>
            <a:ext cx="5536772" cy="1816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Po co </a:t>
            </a:r>
            <a:r>
              <a:rPr dirty="0" err="1"/>
              <a:t>prostować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?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sz="1200" spc="120" dirty="0">
              <a:latin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przylegające</a:t>
            </a:r>
            <a:r>
              <a:rPr dirty="0"/>
              <a:t> </a:t>
            </a:r>
            <a:r>
              <a:rPr dirty="0" err="1"/>
              <a:t>zbyt</a:t>
            </a:r>
            <a:r>
              <a:rPr dirty="0"/>
              <a:t> </a:t>
            </a:r>
            <a:r>
              <a:rPr dirty="0" err="1"/>
              <a:t>ściśle</a:t>
            </a:r>
            <a:r>
              <a:rPr dirty="0"/>
              <a:t> </a:t>
            </a:r>
            <a:r>
              <a:rPr dirty="0" err="1"/>
              <a:t>lub</a:t>
            </a:r>
            <a:r>
              <a:rPr dirty="0"/>
              <a:t> </a:t>
            </a:r>
            <a:r>
              <a:rPr dirty="0" err="1"/>
              <a:t>nachodzące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siebie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bardziej</a:t>
            </a:r>
            <a:r>
              <a:rPr dirty="0"/>
              <a:t> </a:t>
            </a:r>
            <a:r>
              <a:rPr dirty="0" err="1"/>
              <a:t>narażone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próchnicę</a:t>
            </a:r>
            <a:r>
              <a:rPr lang="pl-PL"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w </a:t>
            </a:r>
            <a:r>
              <a:rPr lang="pl-PL" dirty="0" smtClean="0"/>
              <a:t>miejscach, </a:t>
            </a:r>
            <a:r>
              <a:rPr lang="pl-PL" dirty="0"/>
              <a:t>do których nie można dotrzeć szczoteczką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ani nicią dentystyczną</a:t>
            </a:r>
            <a:r>
              <a:rPr dirty="0"/>
              <a:t>. </a:t>
            </a:r>
            <a:endParaRPr u="sng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2" t="-950" r="12709" b="306"/>
          <a:stretch/>
        </p:blipFill>
        <p:spPr>
          <a:xfrm>
            <a:off x="9009941" y="1093644"/>
            <a:ext cx="3855921" cy="612640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65" y="5102114"/>
            <a:ext cx="4789803" cy="3287676"/>
          </a:xfrm>
          <a:prstGeom prst="rect">
            <a:avLst/>
          </a:prstGeom>
        </p:spPr>
      </p:pic>
      <p:pic>
        <p:nvPicPr>
          <p:cNvPr id="19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27212" flipH="1">
            <a:off x="4183795" y="3025987"/>
            <a:ext cx="2465236" cy="2618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181" y="698558"/>
            <a:ext cx="5366660" cy="1285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 animBg="1"/>
      <p:bldP spid="347" grpId="0" animBg="1"/>
      <p:bldP spid="3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obrazek" descr="obrazek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6" y="2209800"/>
            <a:ext cx="13029953" cy="5396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36418B"/>
                </a:solidFill>
              </a:defRPr>
            </a:lvl1pPr>
          </a:lstStyle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5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36" y="694447"/>
            <a:ext cx="657360" cy="7288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34" y="3370307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97234" y="3370307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596" y="3230774"/>
            <a:ext cx="3588801" cy="4721107"/>
          </a:xfrm>
          <a:prstGeom prst="rect">
            <a:avLst/>
          </a:prstGeom>
        </p:spPr>
      </p:pic>
      <p:pic>
        <p:nvPicPr>
          <p:cNvPr id="357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0101" y="546292"/>
            <a:ext cx="6044597" cy="1816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85" y="1906322"/>
            <a:ext cx="2376360" cy="58758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1" y="3149225"/>
            <a:ext cx="4528154" cy="4623931"/>
          </a:xfrm>
          <a:prstGeom prst="rect">
            <a:avLst/>
          </a:prstGeom>
        </p:spPr>
      </p:pic>
      <p:pic>
        <p:nvPicPr>
          <p:cNvPr id="16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324" y="8634840"/>
            <a:ext cx="987469" cy="913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371" y="7905630"/>
            <a:ext cx="4478648" cy="133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3002757" y="-392906"/>
            <a:ext cx="6997700" cy="884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Prostokąt zaokrąglony 12"/>
          <p:cNvSpPr/>
          <p:nvPr/>
        </p:nvSpPr>
        <p:spPr>
          <a:xfrm>
            <a:off x="2241804" y="3905458"/>
            <a:ext cx="8931021" cy="4483151"/>
          </a:xfrm>
          <a:prstGeom prst="roundRect">
            <a:avLst/>
          </a:prstGeom>
          <a:solidFill>
            <a:srgbClr val="31438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5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6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64" y="292839"/>
            <a:ext cx="12149272" cy="165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083" y="4516578"/>
            <a:ext cx="7269652" cy="1481840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Dbajcie o zęby, by jak najdłużej…"/>
          <p:cNvSpPr txBox="1"/>
          <p:nvPr/>
        </p:nvSpPr>
        <p:spPr>
          <a:xfrm>
            <a:off x="3669893" y="6219787"/>
            <a:ext cx="621003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Dbajcie</a:t>
            </a:r>
            <a:r>
              <a:rPr dirty="0"/>
              <a:t> o </a:t>
            </a:r>
            <a:r>
              <a:rPr dirty="0" err="1"/>
              <a:t>zęby</a:t>
            </a:r>
            <a:r>
              <a:rPr dirty="0"/>
              <a:t>, by </a:t>
            </a: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najdłużej</a:t>
            </a:r>
            <a:r>
              <a:rPr dirty="0"/>
              <a:t> </a:t>
            </a:r>
          </a:p>
          <a:p>
            <a:r>
              <a:rPr dirty="0" err="1"/>
              <a:t>były</a:t>
            </a:r>
            <a:r>
              <a:rPr dirty="0"/>
              <a:t> </a:t>
            </a:r>
            <a:r>
              <a:rPr dirty="0" err="1"/>
              <a:t>zdrowe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piękne</a:t>
            </a:r>
            <a:r>
              <a:rPr dirty="0"/>
              <a:t>. 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  <a:p>
            <a:r>
              <a:rPr lang="pl-PL" dirty="0"/>
              <a:t>Muszą wam </a:t>
            </a:r>
            <a:r>
              <a:rPr dirty="0" err="1"/>
              <a:t>służ</a:t>
            </a:r>
            <a:r>
              <a:rPr lang="pl-PL" dirty="0" err="1"/>
              <a:t>yć</a:t>
            </a:r>
            <a:r>
              <a:t> przez</a:t>
            </a:r>
            <a:r>
              <a:rPr dirty="0"/>
              <a:t> </a:t>
            </a:r>
            <a:r>
              <a:rPr dirty="0" err="1"/>
              <a:t>całe</a:t>
            </a:r>
            <a:r>
              <a:rPr dirty="0"/>
              <a:t> </a:t>
            </a:r>
            <a:r>
              <a:rPr dirty="0" err="1"/>
              <a:t>życie</a:t>
            </a:r>
            <a:r>
              <a:rPr dirty="0"/>
              <a:t>.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75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604" y="4482276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8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6690519" y="3412331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9" descr="pasted-image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5223">
            <a:off x="4606132" y="3536156"/>
            <a:ext cx="566738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63460" y="4706188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7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948" y="-286348"/>
            <a:ext cx="3867035" cy="518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052" y="4420565"/>
            <a:ext cx="44557" cy="488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48" y="3611194"/>
            <a:ext cx="8461185" cy="5443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4609" y="1001098"/>
            <a:ext cx="4404859" cy="2940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7625" y="4094820"/>
            <a:ext cx="4689475" cy="566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-65088"/>
            <a:ext cx="14214475" cy="98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" name="Text Box 2"/>
          <p:cNvSpPr txBox="1">
            <a:spLocks/>
          </p:cNvSpPr>
          <p:nvPr/>
        </p:nvSpPr>
        <p:spPr bwMode="auto">
          <a:xfrm>
            <a:off x="6398052" y="8934524"/>
            <a:ext cx="207109" cy="32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50800" tIns="50800" rIns="50800" bIns="50800" anchor="b">
            <a:spAutoFit/>
          </a:bodyPr>
          <a:lstStyle>
            <a:lvl1pPr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1pPr>
            <a:lvl2pPr marL="742950" indent="-28575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2pPr>
            <a:lvl3pPr marL="11430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3pPr>
            <a:lvl4pPr marL="16002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4pPr>
            <a:lvl5pPr marL="2057400" indent="-228600" defTabSz="584200"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rgbClr val="83C1C2"/>
                </a:solidFill>
                <a:latin typeface="Museo Sans 500" charset="0"/>
                <a:ea typeface="Museo Sans 500" charset="0"/>
                <a:cs typeface="Museo Sans 500" charset="0"/>
                <a:sym typeface="Museo Sans 500" charset="0"/>
              </a:defRPr>
            </a:lvl9pPr>
          </a:lstStyle>
          <a:p>
            <a:r>
              <a:rPr lang="pl-PL" altLang="pl-PL" sz="1300" b="1" spc="90" dirty="0">
                <a:solidFill>
                  <a:srgbClr val="FFFFFF"/>
                </a:solidFill>
                <a:latin typeface="OpenSans-Extrabold" charset="0"/>
                <a:ea typeface="OpenSans-Extrabold" charset="0"/>
                <a:cs typeface="OpenSans-Extrabold" charset="0"/>
                <a:sym typeface="OpenSans-Extrabold" charset="0"/>
              </a:rPr>
              <a:t>6</a:t>
            </a:r>
          </a:p>
        </p:txBody>
      </p:sp>
      <p:pic>
        <p:nvPicPr>
          <p:cNvPr id="57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" name="Picture 5" descr="pasted-imag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569913"/>
            <a:ext cx="6402387" cy="810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" name="Picture 6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428750"/>
            <a:ext cx="2849562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" name="Picture 7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1468438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" name="Picture 8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1452563"/>
            <a:ext cx="190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" name="Picture 9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425700"/>
            <a:ext cx="29241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" name="Picture 10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595563"/>
            <a:ext cx="3270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" name="Picture 11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260191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12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835400"/>
            <a:ext cx="70008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7" name="Picture 13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746500"/>
            <a:ext cx="3111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/>
          <a:stretch/>
        </p:blipFill>
        <p:spPr bwMode="auto">
          <a:xfrm>
            <a:off x="4612341" y="4628356"/>
            <a:ext cx="3132329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15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04666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" name="Picture 16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33963"/>
            <a:ext cx="4000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" name="Picture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/>
          <a:stretch/>
        </p:blipFill>
        <p:spPr bwMode="auto">
          <a:xfrm>
            <a:off x="4585447" y="3494507"/>
            <a:ext cx="3370872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obrazek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9399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86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KIM JEST DENTYSTA / STOMATOLOG?"/>
          <p:cNvSpPr txBox="1"/>
          <p:nvPr/>
        </p:nvSpPr>
        <p:spPr>
          <a:xfrm>
            <a:off x="3078776" y="2070408"/>
            <a:ext cx="690470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KIM JEST DENTYSTA / STOMATOLOG?</a:t>
            </a:r>
          </a:p>
        </p:txBody>
      </p:sp>
      <p:pic>
        <p:nvPicPr>
          <p:cNvPr id="19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00" y="2746533"/>
            <a:ext cx="8126998" cy="5775167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Lekarz, który dba o zęby…"/>
          <p:cNvSpPr txBox="1"/>
          <p:nvPr/>
        </p:nvSpPr>
        <p:spPr>
          <a:xfrm>
            <a:off x="5844164" y="3400015"/>
            <a:ext cx="5696239" cy="14291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>
                <a:solidFill>
                  <a:srgbClr val="35418B"/>
                </a:solidFill>
              </a:rPr>
              <a:t>Lekarz</a:t>
            </a:r>
            <a:r>
              <a:rPr dirty="0">
                <a:solidFill>
                  <a:srgbClr val="35418B"/>
                </a:solidFill>
              </a:rPr>
              <a:t>, </a:t>
            </a:r>
            <a:r>
              <a:rPr dirty="0" err="1">
                <a:solidFill>
                  <a:srgbClr val="35418B"/>
                </a:solidFill>
              </a:rPr>
              <a:t>który</a:t>
            </a:r>
            <a:r>
              <a:rPr dirty="0">
                <a:solidFill>
                  <a:srgbClr val="35418B"/>
                </a:solidFill>
              </a:rPr>
              <a:t> dba o </a:t>
            </a:r>
            <a:r>
              <a:rPr dirty="0" err="1">
                <a:solidFill>
                  <a:srgbClr val="35418B"/>
                </a:solidFill>
              </a:rPr>
              <a:t>zęby</a:t>
            </a:r>
            <a:r>
              <a:rPr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całą</a:t>
            </a:r>
            <a:r>
              <a:rPr dirty="0"/>
              <a:t> </a:t>
            </a:r>
            <a:r>
              <a:rPr dirty="0" err="1"/>
              <a:t>jamę</a:t>
            </a:r>
            <a:r>
              <a:rPr dirty="0"/>
              <a:t> </a:t>
            </a:r>
            <a:r>
              <a:rPr dirty="0" err="1"/>
              <a:t>ustną</a:t>
            </a:r>
            <a:r>
              <a:rPr dirty="0"/>
              <a:t>. </a:t>
            </a:r>
            <a:r>
              <a:rPr dirty="0" err="1"/>
              <a:t>Podczas</a:t>
            </a:r>
            <a:r>
              <a:rPr dirty="0"/>
              <a:t> </a:t>
            </a:r>
            <a:r>
              <a:rPr dirty="0" err="1"/>
              <a:t>kontroli</a:t>
            </a:r>
            <a:r>
              <a:rPr dirty="0"/>
              <a:t> </a:t>
            </a:r>
            <a:r>
              <a:rPr dirty="0" err="1"/>
              <a:t>sprawdza</a:t>
            </a:r>
            <a:r>
              <a:rPr dirty="0"/>
              <a:t> </a:t>
            </a:r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ocenia</a:t>
            </a:r>
            <a:r>
              <a:rPr dirty="0"/>
              <a:t> </a:t>
            </a:r>
            <a:r>
              <a:rPr dirty="0" err="1"/>
              <a:t>ich</a:t>
            </a:r>
            <a:r>
              <a:rPr dirty="0"/>
              <a:t> </a:t>
            </a:r>
            <a:r>
              <a:rPr dirty="0" err="1"/>
              <a:t>stan</a:t>
            </a:r>
            <a:r>
              <a:rPr dirty="0"/>
              <a:t>.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197" name="Wizyta kontrolna…"/>
          <p:cNvSpPr txBox="1"/>
          <p:nvPr/>
        </p:nvSpPr>
        <p:spPr>
          <a:xfrm>
            <a:off x="6936758" y="5182404"/>
            <a:ext cx="5669074" cy="1499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6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dirty="0"/>
              <a:t>JAK CZĘSTO ZGŁASZAMY SIĘ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36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dirty="0"/>
              <a:t>NA WIZYTY KONTROLNE?</a:t>
            </a:r>
            <a:endParaRPr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pl-PL" dirty="0"/>
          </a:p>
          <a:p>
            <a:pPr algn="l">
              <a:defRPr sz="1700" cap="none" spc="136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Co</a:t>
            </a:r>
            <a:r>
              <a:rPr dirty="0" err="1"/>
              <a:t>najmniej</a:t>
            </a:r>
            <a:r>
              <a:rPr dirty="0"/>
              <a:t> </a:t>
            </a:r>
            <a:r>
              <a:rPr dirty="0" err="1"/>
              <a:t>dwa</a:t>
            </a:r>
            <a:r>
              <a:rPr dirty="0"/>
              <a:t> </a:t>
            </a:r>
            <a:r>
              <a:rPr dirty="0" err="1"/>
              <a:t>razy</a:t>
            </a:r>
            <a:r>
              <a:rPr dirty="0"/>
              <a:t> w </a:t>
            </a:r>
            <a:r>
              <a:rPr dirty="0" err="1"/>
              <a:t>roku</a:t>
            </a:r>
            <a:r>
              <a:rPr sz="1200" spc="96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198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64" y="3136993"/>
            <a:ext cx="5587101" cy="5590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132" y="1766569"/>
            <a:ext cx="2329902" cy="6669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obrazek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555" y="827188"/>
            <a:ext cx="5470319" cy="1310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197" grpId="6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0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54" y="761039"/>
            <a:ext cx="500438" cy="65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081" y="717695"/>
            <a:ext cx="6114638" cy="1598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obraze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33" y="2920340"/>
            <a:ext cx="2048334" cy="2799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11906">
            <a:off x="2675505" y="5702522"/>
            <a:ext cx="1469848" cy="33005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Dentysta"/>
          <p:cNvSpPr txBox="1"/>
          <p:nvPr/>
        </p:nvSpPr>
        <p:spPr>
          <a:xfrm>
            <a:off x="1501779" y="6667738"/>
            <a:ext cx="203320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35418B"/>
                </a:solidFill>
              </a:rPr>
              <a:t>Dentysta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2" name="Stomatolog"/>
          <p:cNvSpPr txBox="1"/>
          <p:nvPr/>
        </p:nvSpPr>
        <p:spPr>
          <a:xfrm>
            <a:off x="5110597" y="6987265"/>
            <a:ext cx="268054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35418B"/>
                </a:solidFill>
              </a:rPr>
              <a:t>Stomatolog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3" name="ortodonta"/>
          <p:cNvSpPr txBox="1"/>
          <p:nvPr/>
        </p:nvSpPr>
        <p:spPr>
          <a:xfrm>
            <a:off x="9339820" y="6728896"/>
            <a:ext cx="246415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 dirty="0" err="1">
                <a:solidFill>
                  <a:srgbClr val="35418B"/>
                </a:solidFill>
              </a:rPr>
              <a:t>ortodonta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14" name="Jak inaczej nazwać dentystę?"/>
          <p:cNvSpPr txBox="1"/>
          <p:nvPr/>
        </p:nvSpPr>
        <p:spPr>
          <a:xfrm>
            <a:off x="3993514" y="1824634"/>
            <a:ext cx="5017771" cy="7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inaczej</a:t>
            </a:r>
            <a:r>
              <a:rPr dirty="0"/>
              <a:t> </a:t>
            </a:r>
            <a:r>
              <a:rPr dirty="0" err="1"/>
              <a:t>nazwać</a:t>
            </a:r>
            <a:r>
              <a:rPr dirty="0"/>
              <a:t> </a:t>
            </a:r>
            <a:r>
              <a:rPr dirty="0" err="1"/>
              <a:t>dentystę</a:t>
            </a:r>
            <a:r>
              <a:rPr dirty="0"/>
              <a:t>?</a:t>
            </a:r>
            <a:endParaRPr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7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350101">
            <a:off x="5890375" y="5878194"/>
            <a:ext cx="1399495" cy="529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191184">
            <a:off x="9009694" y="5829908"/>
            <a:ext cx="1520486" cy="34142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definicje za: Uniwersalny słownik języka polskiego, Wydawnictwo Naukowe PWN, Warszawa 2003"/>
          <p:cNvSpPr txBox="1"/>
          <p:nvPr/>
        </p:nvSpPr>
        <p:spPr>
          <a:xfrm>
            <a:off x="7345146" y="9103120"/>
            <a:ext cx="5427768" cy="239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" cap="none" spc="70"/>
            </a:pP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definicje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Uniwersalny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słownik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języka</a:t>
            </a:r>
            <a:r>
              <a:rPr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polskiego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Wydawnictwo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Naukowe</a:t>
            </a:r>
            <a:r>
              <a:rPr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PWN, Warszawa 2003</a:t>
            </a:r>
          </a:p>
        </p:txBody>
      </p:sp>
      <p:pic>
        <p:nvPicPr>
          <p:cNvPr id="20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 animBg="1"/>
      <p:bldP spid="212" grpId="0" animBg="1"/>
      <p:bldP spid="213" grpId="0" animBg="1"/>
      <p:bldP spid="2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obraze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14" y="961767"/>
            <a:ext cx="4900571" cy="1173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263" y="779207"/>
            <a:ext cx="593019" cy="628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2248725"/>
            <a:ext cx="6380940" cy="5948658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Kto był u lekarza…"/>
          <p:cNvSpPr txBox="1"/>
          <p:nvPr/>
        </p:nvSpPr>
        <p:spPr>
          <a:xfrm>
            <a:off x="1989348" y="4583800"/>
            <a:ext cx="411330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Kto</a:t>
            </a:r>
            <a:r>
              <a:rPr dirty="0"/>
              <a:t> </a:t>
            </a:r>
            <a:r>
              <a:rPr dirty="0" err="1"/>
              <a:t>był</a:t>
            </a:r>
            <a:r>
              <a:rPr dirty="0"/>
              <a:t> u </a:t>
            </a:r>
            <a:r>
              <a:rPr dirty="0" err="1"/>
              <a:t>lekarza</a:t>
            </a:r>
            <a:r>
              <a:rPr dirty="0"/>
              <a:t>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dentysty</a:t>
            </a:r>
            <a:r>
              <a:rPr dirty="0"/>
              <a:t>?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5" name="Czy boicie się wizyt…"/>
          <p:cNvSpPr txBox="1"/>
          <p:nvPr/>
        </p:nvSpPr>
        <p:spPr>
          <a:xfrm>
            <a:off x="1777506" y="4500429"/>
            <a:ext cx="4392228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Czy</a:t>
            </a:r>
            <a:r>
              <a:rPr dirty="0"/>
              <a:t> </a:t>
            </a:r>
            <a:r>
              <a:rPr dirty="0" err="1"/>
              <a:t>boicie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wizyt</a:t>
            </a:r>
            <a:r>
              <a:rPr dirty="0"/>
              <a:t>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w </a:t>
            </a:r>
            <a:r>
              <a:rPr dirty="0" err="1"/>
              <a:t>gabinecie</a:t>
            </a:r>
            <a:r>
              <a:rPr dirty="0"/>
              <a:t> </a:t>
            </a:r>
            <a:endParaRPr lang="pl-PL" dirty="0"/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dentystycznym</a:t>
            </a:r>
            <a:r>
              <a:rPr dirty="0"/>
              <a:t>?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6" name="Dlaczego? Z jakiego powodu…"/>
          <p:cNvSpPr txBox="1"/>
          <p:nvPr/>
        </p:nvSpPr>
        <p:spPr>
          <a:xfrm>
            <a:off x="1566136" y="4526321"/>
            <a:ext cx="4643900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Dlaczego</a:t>
            </a:r>
            <a:r>
              <a:rPr dirty="0"/>
              <a:t>? Z </a:t>
            </a:r>
            <a:r>
              <a:rPr dirty="0" err="1"/>
              <a:t>jakiego</a:t>
            </a:r>
            <a:r>
              <a:rPr dirty="0"/>
              <a:t> </a:t>
            </a:r>
            <a:endParaRPr lang="pl-PL" dirty="0"/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powodu</a:t>
            </a:r>
            <a:r>
              <a:rPr dirty="0"/>
              <a:t> </a:t>
            </a:r>
            <a:r>
              <a:rPr dirty="0" err="1"/>
              <a:t>odczuwacie</a:t>
            </a:r>
            <a:r>
              <a:rPr dirty="0"/>
              <a:t> </a:t>
            </a:r>
            <a:endParaRPr lang="pl-PL" dirty="0"/>
          </a:p>
          <a:p>
            <a:pPr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strach</a:t>
            </a:r>
            <a:r>
              <a:rPr dirty="0"/>
              <a:t>? </a:t>
            </a:r>
            <a:endParaRPr sz="120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7" name="Człowiek często boi się tego,…"/>
          <p:cNvSpPr txBox="1"/>
          <p:nvPr/>
        </p:nvSpPr>
        <p:spPr>
          <a:xfrm>
            <a:off x="-46258" y="3879096"/>
            <a:ext cx="7868688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200000"/>
              </a:lnSpc>
            </a:pP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Człowiek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często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boi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się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tego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</a:p>
          <a:p>
            <a:pPr>
              <a:lnSpc>
                <a:spcPct val="200000"/>
              </a:lnSpc>
            </a:pP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co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nieznane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warto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poznać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tajemnice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pracy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sz="2800" dirty="0" err="1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dentysty</a:t>
            </a:r>
            <a:r>
              <a:rPr sz="2800" dirty="0">
                <a:solidFill>
                  <a:schemeClr val="tx1">
                    <a:lumMod val="50000"/>
                  </a:schemeClr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 </a:t>
            </a:r>
            <a:endParaRPr sz="1600" spc="120" dirty="0">
              <a:solidFill>
                <a:schemeClr val="tx1">
                  <a:lumMod val="50000"/>
                </a:schemeClr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  <a:sym typeface="Times Roman"/>
            </a:endParaRPr>
          </a:p>
        </p:txBody>
      </p:sp>
      <p:pic>
        <p:nvPicPr>
          <p:cNvPr id="228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445873" y="3046274"/>
            <a:ext cx="4739902" cy="4003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50" y="8702847"/>
            <a:ext cx="987469" cy="913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4" animBg="1" advAuto="0"/>
      <p:bldP spid="224" grpId="5" animBg="1"/>
      <p:bldP spid="225" grpId="5" animBg="1" advAuto="0"/>
      <p:bldP spid="225" grpId="6" animBg="1"/>
      <p:bldP spid="226" grpId="6" animBg="1" advAuto="0"/>
      <p:bldP spid="226" grpId="7" animBg="1"/>
      <p:bldP spid="2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3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186" y="704317"/>
            <a:ext cx="5586042" cy="2063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75" y="721444"/>
            <a:ext cx="762856" cy="451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472" y="2360575"/>
            <a:ext cx="5978121" cy="5981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535" y="1672883"/>
            <a:ext cx="2697406" cy="6669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6976533" y="3231217"/>
            <a:ext cx="4994932" cy="2899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82" y="3809178"/>
            <a:ext cx="4913464" cy="5041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440" y="4065623"/>
            <a:ext cx="3576148" cy="4528888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4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Dlaczego trzeba chodzić do dentysty?"/>
          <p:cNvSpPr txBox="1"/>
          <p:nvPr/>
        </p:nvSpPr>
        <p:spPr>
          <a:xfrm>
            <a:off x="2252746" y="1803608"/>
            <a:ext cx="824772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Dlaczego</a:t>
            </a:r>
            <a:r>
              <a:rPr dirty="0"/>
              <a:t> </a:t>
            </a:r>
            <a:r>
              <a:rPr dirty="0" err="1"/>
              <a:t>trzeba</a:t>
            </a:r>
            <a:r>
              <a:rPr dirty="0"/>
              <a:t> </a:t>
            </a:r>
            <a:r>
              <a:rPr dirty="0" err="1"/>
              <a:t>chodzić</a:t>
            </a:r>
            <a:r>
              <a:rPr dirty="0"/>
              <a:t> do </a:t>
            </a:r>
            <a:r>
              <a:rPr dirty="0" err="1"/>
              <a:t>dentysty</a:t>
            </a:r>
            <a:r>
              <a:rPr dirty="0"/>
              <a:t>?</a:t>
            </a:r>
          </a:p>
        </p:txBody>
      </p:sp>
      <p:pic>
        <p:nvPicPr>
          <p:cNvPr id="247" name="obrazek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104" y="707160"/>
            <a:ext cx="4678779" cy="112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573" y="636810"/>
            <a:ext cx="675980" cy="62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6402" y="5873536"/>
            <a:ext cx="913032" cy="91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8349" y="4821038"/>
            <a:ext cx="398632" cy="479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obrazek" descr="obraze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76191" flipH="1">
            <a:off x="4132853" y="3751638"/>
            <a:ext cx="2465236" cy="2618584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Na czym polega wizyta…"/>
          <p:cNvSpPr txBox="1"/>
          <p:nvPr/>
        </p:nvSpPr>
        <p:spPr>
          <a:xfrm>
            <a:off x="7329215" y="4080920"/>
            <a:ext cx="421910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Na </a:t>
            </a:r>
            <a:r>
              <a:rPr dirty="0" err="1"/>
              <a:t>czym</a:t>
            </a:r>
            <a:r>
              <a:rPr dirty="0"/>
              <a:t> </a:t>
            </a:r>
            <a:r>
              <a:rPr dirty="0" err="1"/>
              <a:t>polega</a:t>
            </a:r>
            <a:r>
              <a:rPr dirty="0"/>
              <a:t> </a:t>
            </a:r>
            <a:endParaRPr lang="pl-PL"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wizyta</a:t>
            </a:r>
            <a:r>
              <a:rPr dirty="0"/>
              <a:t> u </a:t>
            </a:r>
            <a:r>
              <a:rPr dirty="0" err="1"/>
              <a:t>dentysty</a:t>
            </a:r>
            <a:r>
              <a:rPr dirty="0"/>
              <a:t>?</a:t>
            </a:r>
          </a:p>
        </p:txBody>
      </p:sp>
      <p:sp>
        <p:nvSpPr>
          <p:cNvPr id="255" name="Kontrola stanu zębów, ocena zdrowia dziąseł,…"/>
          <p:cNvSpPr txBox="1"/>
          <p:nvPr/>
        </p:nvSpPr>
        <p:spPr>
          <a:xfrm>
            <a:off x="7348431" y="5040927"/>
            <a:ext cx="4639090" cy="63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Kontrola</a:t>
            </a:r>
            <a:r>
              <a:rPr dirty="0"/>
              <a:t> </a:t>
            </a:r>
            <a:r>
              <a:rPr dirty="0" err="1"/>
              <a:t>stanu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, </a:t>
            </a:r>
            <a:r>
              <a:rPr dirty="0" err="1"/>
              <a:t>ocena</a:t>
            </a:r>
            <a:r>
              <a:rPr dirty="0"/>
              <a:t> </a:t>
            </a:r>
            <a:r>
              <a:rPr dirty="0" err="1"/>
              <a:t>zdrowia</a:t>
            </a:r>
            <a:r>
              <a:rPr dirty="0"/>
              <a:t> </a:t>
            </a:r>
            <a:r>
              <a:rPr dirty="0" err="1"/>
              <a:t>dziąseł</a:t>
            </a:r>
            <a:r>
              <a:rPr dirty="0"/>
              <a:t>,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ewentualne</a:t>
            </a:r>
            <a:r>
              <a:rPr dirty="0"/>
              <a:t> </a:t>
            </a:r>
            <a:r>
              <a:rPr dirty="0" err="1"/>
              <a:t>oczyszczanie</a:t>
            </a:r>
            <a:r>
              <a:rPr dirty="0"/>
              <a:t> </a:t>
            </a:r>
            <a:r>
              <a:rPr dirty="0" err="1"/>
              <a:t>lub</a:t>
            </a:r>
            <a:r>
              <a:rPr dirty="0"/>
              <a:t> </a:t>
            </a:r>
            <a:r>
              <a:rPr dirty="0" err="1"/>
              <a:t>leczenie</a:t>
            </a:r>
            <a:r>
              <a:rPr lang="pl-PL" dirty="0"/>
              <a:t>.</a:t>
            </a:r>
            <a:r>
              <a:rPr dirty="0"/>
              <a:t> 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56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822226" y="6281206"/>
            <a:ext cx="5254606" cy="3049873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Jak często trzeba…"/>
          <p:cNvSpPr txBox="1"/>
          <p:nvPr/>
        </p:nvSpPr>
        <p:spPr>
          <a:xfrm>
            <a:off x="6066330" y="6448267"/>
            <a:ext cx="4275209" cy="1256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często</a:t>
            </a:r>
            <a:r>
              <a:rPr dirty="0"/>
              <a:t> </a:t>
            </a:r>
            <a:r>
              <a:rPr dirty="0" err="1"/>
              <a:t>trzeba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odwiedzać</a:t>
            </a:r>
            <a:r>
              <a:rPr dirty="0"/>
              <a:t> </a:t>
            </a:r>
            <a:r>
              <a:rPr dirty="0" err="1"/>
              <a:t>gabinet</a:t>
            </a:r>
            <a:r>
              <a:rPr dirty="0"/>
              <a:t> </a:t>
            </a:r>
            <a:endParaRPr lang="pl-PL" dirty="0"/>
          </a:p>
          <a:p>
            <a:pPr algn="l">
              <a:lnSpc>
                <a:spcPct val="100000"/>
              </a:lnSpc>
              <a:defRPr sz="2500" b="1" spc="250">
                <a:solidFill>
                  <a:srgbClr val="35418B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dentystyczny</a:t>
            </a:r>
            <a:r>
              <a:rPr dirty="0"/>
              <a:t>?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58" name="Co najmniej dwa razy w roku, a nie dopiero wtedy,…"/>
          <p:cNvSpPr txBox="1"/>
          <p:nvPr/>
        </p:nvSpPr>
        <p:spPr>
          <a:xfrm>
            <a:off x="6066330" y="7806143"/>
            <a:ext cx="4416274" cy="635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 </a:t>
            </a:r>
            <a:r>
              <a:rPr dirty="0" err="1"/>
              <a:t>najmniej</a:t>
            </a:r>
            <a:r>
              <a:rPr dirty="0"/>
              <a:t> </a:t>
            </a:r>
            <a:r>
              <a:rPr dirty="0" err="1"/>
              <a:t>dwa</a:t>
            </a:r>
            <a:r>
              <a:rPr dirty="0"/>
              <a:t> </a:t>
            </a:r>
            <a:r>
              <a:rPr dirty="0" err="1"/>
              <a:t>razy</a:t>
            </a:r>
            <a:r>
              <a:rPr dirty="0"/>
              <a:t> w </a:t>
            </a:r>
            <a:r>
              <a:rPr dirty="0" err="1"/>
              <a:t>roku</a:t>
            </a:r>
            <a:r>
              <a:rPr dirty="0"/>
              <a:t>, a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dopiero</a:t>
            </a:r>
            <a:r>
              <a:rPr dirty="0"/>
              <a:t> </a:t>
            </a:r>
            <a:endParaRPr lang="pl-PL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wtedy</a:t>
            </a:r>
            <a:r>
              <a:rPr dirty="0"/>
              <a:t>, </a:t>
            </a:r>
            <a:r>
              <a:rPr dirty="0" err="1"/>
              <a:t>kiedy</a:t>
            </a:r>
            <a:r>
              <a:rPr dirty="0"/>
              <a:t> </a:t>
            </a:r>
            <a:r>
              <a:rPr dirty="0" err="1"/>
              <a:t>boli</a:t>
            </a:r>
            <a:r>
              <a:rPr dirty="0"/>
              <a:t> </a:t>
            </a:r>
            <a:r>
              <a:rPr dirty="0" err="1"/>
              <a:t>ząb</a:t>
            </a:r>
            <a:r>
              <a:rPr lang="pl-PL" dirty="0"/>
              <a:t>.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342310" y="2353823"/>
            <a:ext cx="12068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Regularne kontrole to część profilaktyki zdrowia zębów, to jeden </a:t>
            </a:r>
          </a:p>
          <a:p>
            <a:r>
              <a:rPr lang="pl-PL" cap="none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 czterech prostych kroków dla zdrowych i czystych zębów.</a:t>
            </a:r>
          </a:p>
        </p:txBody>
      </p:sp>
      <p:pic>
        <p:nvPicPr>
          <p:cNvPr id="23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/>
          <a:stretch/>
        </p:blipFill>
        <p:spPr bwMode="auto">
          <a:xfrm>
            <a:off x="1974566" y="4492003"/>
            <a:ext cx="3132329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obrazek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1" y="8889411"/>
            <a:ext cx="822564" cy="7605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9" presetClass="entr" presetSubtype="1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8" animBg="1" advAuto="0"/>
      <p:bldP spid="251" grpId="7" animBg="1" advAuto="0"/>
      <p:bldP spid="252" grpId="5" animBg="1" advAuto="0"/>
      <p:bldP spid="254" grpId="9" animBg="1" advAuto="0"/>
      <p:bldP spid="255" grpId="0" animBg="1"/>
      <p:bldP spid="257" grpId="0" animBg="1"/>
      <p:bldP spid="2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6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14" y="272494"/>
            <a:ext cx="12494619" cy="169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73" y="636810"/>
            <a:ext cx="675980" cy="620565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WIZYTA U DENTYSTY"/>
          <p:cNvSpPr txBox="1"/>
          <p:nvPr/>
        </p:nvSpPr>
        <p:spPr>
          <a:xfrm>
            <a:off x="4420575" y="1626251"/>
            <a:ext cx="3952609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WIZYTA U DENTYSTY</a:t>
            </a:r>
          </a:p>
        </p:txBody>
      </p:sp>
      <p:sp>
        <p:nvSpPr>
          <p:cNvPr id="268" name="zabiegi…"/>
          <p:cNvSpPr txBox="1"/>
          <p:nvPr/>
        </p:nvSpPr>
        <p:spPr>
          <a:xfrm>
            <a:off x="1657517" y="8139065"/>
            <a:ext cx="1662315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400" spc="140">
                <a:solidFill>
                  <a:srgbClr val="36418B"/>
                </a:solidFill>
              </a:defRPr>
            </a:pPr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Zabiegi profilaktyczne</a:t>
            </a:r>
            <a:endParaRPr lang="pl-PL" sz="1200" cap="none" spc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271" name="obrazek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8" t="955" r="328" b="18814"/>
          <a:stretch/>
        </p:blipFill>
        <p:spPr>
          <a:xfrm>
            <a:off x="7090143" y="2216143"/>
            <a:ext cx="4100349" cy="26382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46" y="5471652"/>
            <a:ext cx="4000411" cy="2667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obrazek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" b="19073"/>
          <a:stretch/>
        </p:blipFill>
        <p:spPr>
          <a:xfrm>
            <a:off x="7104938" y="5569878"/>
            <a:ext cx="4144176" cy="2394643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fotel ze specjalnym oświetleniem"/>
          <p:cNvSpPr txBox="1"/>
          <p:nvPr/>
        </p:nvSpPr>
        <p:spPr>
          <a:xfrm>
            <a:off x="7050954" y="5097140"/>
            <a:ext cx="2492670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spc="140">
                <a:solidFill>
                  <a:srgbClr val="36418B"/>
                </a:solidFill>
              </a:defRPr>
            </a:lvl1pPr>
          </a:lstStyle>
          <a:p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Fotel ze specjalnym oświetleniem</a:t>
            </a:r>
          </a:p>
        </p:txBody>
      </p:sp>
      <p:sp>
        <p:nvSpPr>
          <p:cNvPr id="275" name="dentysta ogląda zęby lusterkiem"/>
          <p:cNvSpPr txBox="1"/>
          <p:nvPr/>
        </p:nvSpPr>
        <p:spPr>
          <a:xfrm>
            <a:off x="1657517" y="5082021"/>
            <a:ext cx="3206006" cy="32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spc="140">
                <a:solidFill>
                  <a:srgbClr val="36418B"/>
                </a:solidFill>
              </a:defRPr>
            </a:lvl1pPr>
          </a:lstStyle>
          <a:p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Przegląd stanu zębów, ewentualne leczenie</a:t>
            </a:r>
          </a:p>
        </p:txBody>
      </p:sp>
      <p:sp>
        <p:nvSpPr>
          <p:cNvPr id="276" name="sprawdza powierzchnię zębów zgłębnikiem.…"/>
          <p:cNvSpPr txBox="1"/>
          <p:nvPr/>
        </p:nvSpPr>
        <p:spPr>
          <a:xfrm>
            <a:off x="7065749" y="8049083"/>
            <a:ext cx="4778552" cy="767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400" spc="140">
                <a:solidFill>
                  <a:srgbClr val="36418B"/>
                </a:solidFill>
              </a:defRPr>
            </a:pPr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Dentysta ogląda zęby lusterkiem i sprawdza powierzchnię zębów </a:t>
            </a:r>
          </a:p>
          <a:p>
            <a:pPr algn="l">
              <a:defRPr sz="1400" spc="140">
                <a:solidFill>
                  <a:srgbClr val="36418B"/>
                </a:solidFill>
              </a:defRPr>
            </a:pPr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zgłębnikiem. Może też używać pęsety, ssaka, wiertła, a nawet  </a:t>
            </a:r>
          </a:p>
          <a:p>
            <a:pPr algn="l">
              <a:defRPr sz="1400" spc="140">
                <a:solidFill>
                  <a:srgbClr val="36418B"/>
                </a:solidFill>
              </a:defRPr>
            </a:pPr>
            <a:r>
              <a:rPr lang="pl-PL" sz="1200" cap="none" spc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specjalnej kamery</a:t>
            </a:r>
            <a:endParaRPr lang="pl-PL" sz="1200" cap="none" spc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pic>
        <p:nvPicPr>
          <p:cNvPr id="278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17" y="2219204"/>
            <a:ext cx="4195040" cy="2796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e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017" y="707160"/>
            <a:ext cx="4496953" cy="1120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dentysta ogląda zęby lusterkiem"/>
          <p:cNvSpPr txBox="1"/>
          <p:nvPr/>
        </p:nvSpPr>
        <p:spPr>
          <a:xfrm>
            <a:off x="5332744" y="6072357"/>
            <a:ext cx="102657" cy="337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400" spc="140">
                <a:solidFill>
                  <a:srgbClr val="36418B"/>
                </a:solidFill>
              </a:defRPr>
            </a:lvl1pPr>
          </a:lstStyle>
          <a:p>
            <a:endParaRPr dirty="0"/>
          </a:p>
        </p:txBody>
      </p:sp>
      <p:pic>
        <p:nvPicPr>
          <p:cNvPr id="19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86" y="8842710"/>
            <a:ext cx="659062" cy="6590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/>
      <p:bldP spid="274" grpId="0" animBg="1"/>
      <p:bldP spid="275" grpId="0" animBg="1"/>
      <p:bldP spid="276" grpId="0" animBg="1"/>
      <p:bldP spid="23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B3B2D6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all" spc="200" normalizeH="0" baseline="0">
            <a:ln>
              <a:noFill/>
            </a:ln>
            <a:solidFill>
              <a:srgbClr val="B3B2D6"/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FFFFFF"/>
      </a:dk1>
      <a:lt1>
        <a:srgbClr val="1DB1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3">
                <a:hueOff val="362282"/>
                <a:satOff val="31803"/>
                <a:lumOff val="-18242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all" spc="200" normalizeH="0" baseline="0">
            <a:ln>
              <a:noFill/>
            </a:ln>
            <a:solidFill>
              <a:srgbClr val="B3B2D6"/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829B0BEF87A0B4E831F9270131A24E2" ma:contentTypeVersion="11" ma:contentTypeDescription="Utwórz nowy dokument." ma:contentTypeScope="" ma:versionID="5602d93abcb050b1da8a5ecaea5e5467">
  <xsd:schema xmlns:xsd="http://www.w3.org/2001/XMLSchema" xmlns:xs="http://www.w3.org/2001/XMLSchema" xmlns:p="http://schemas.microsoft.com/office/2006/metadata/properties" xmlns:ns2="76ce6c8f-1d76-459d-ae41-dce4b30085c6" xmlns:ns3="19c3de1b-5419-4a64-bf5e-a9a817a5b131" targetNamespace="http://schemas.microsoft.com/office/2006/metadata/properties" ma:root="true" ma:fieldsID="b991b3d44eae1a7eda5854c18e5df54b" ns2:_="" ns3:_="">
    <xsd:import namespace="76ce6c8f-1d76-459d-ae41-dce4b30085c6"/>
    <xsd:import namespace="19c3de1b-5419-4a64-bf5e-a9a817a5b1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e6c8f-1d76-459d-ae41-dce4b3008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cbb2b9f1-d9ff-4113-82f7-14441253d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c3de1b-5419-4a64-bf5e-a9a817a5b13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1ea9bb1-995d-46b0-8ed1-12adb42afa0b}" ma:internalName="TaxCatchAll" ma:showField="CatchAllData" ma:web="19c3de1b-5419-4a64-bf5e-a9a817a5b13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ce6c8f-1d76-459d-ae41-dce4b30085c6">
      <Terms xmlns="http://schemas.microsoft.com/office/infopath/2007/PartnerControls"/>
    </lcf76f155ced4ddcb4097134ff3c332f>
    <TaxCatchAll xmlns="19c3de1b-5419-4a64-bf5e-a9a817a5b131" xsi:nil="true"/>
  </documentManagement>
</p:properties>
</file>

<file path=customXml/itemProps1.xml><?xml version="1.0" encoding="utf-8"?>
<ds:datastoreItem xmlns:ds="http://schemas.openxmlformats.org/officeDocument/2006/customXml" ds:itemID="{D1224805-5A02-41D9-8ED9-234E226789FF}"/>
</file>

<file path=customXml/itemProps2.xml><?xml version="1.0" encoding="utf-8"?>
<ds:datastoreItem xmlns:ds="http://schemas.openxmlformats.org/officeDocument/2006/customXml" ds:itemID="{CE423F4F-37AD-4897-97D6-0DF7A28A1C58}"/>
</file>

<file path=customXml/itemProps3.xml><?xml version="1.0" encoding="utf-8"?>
<ds:datastoreItem xmlns:ds="http://schemas.openxmlformats.org/officeDocument/2006/customXml" ds:itemID="{98A91454-CFA9-4401-B9D3-D8A86B88EC83}"/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450</Words>
  <Application>Microsoft Office PowerPoint</Application>
  <PresentationFormat>Niestandardowy</PresentationFormat>
  <Paragraphs>111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16</vt:i4>
      </vt:variant>
    </vt:vector>
  </HeadingPairs>
  <TitlesOfParts>
    <vt:vector size="29" baseType="lpstr">
      <vt:lpstr>Helvetica Neue</vt:lpstr>
      <vt:lpstr>Helvetica Neue Medium</vt:lpstr>
      <vt:lpstr>Museo Sans 300</vt:lpstr>
      <vt:lpstr>Museo Sans 500</vt:lpstr>
      <vt:lpstr>Museo Sans 700</vt:lpstr>
      <vt:lpstr>Open Sans</vt:lpstr>
      <vt:lpstr>Open Sans ExtraBold</vt:lpstr>
      <vt:lpstr>Open Sans SemiBold</vt:lpstr>
      <vt:lpstr>Open Sans SemiBold</vt:lpstr>
      <vt:lpstr>OpenSans-Extrabold</vt:lpstr>
      <vt:lpstr>Times Roman</vt:lpstr>
      <vt:lpstr>21_BasicWhite</vt:lpstr>
      <vt:lpstr>22_BasicWhite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Konto Microsoft</cp:lastModifiedBy>
  <cp:revision>30</cp:revision>
  <dcterms:modified xsi:type="dcterms:W3CDTF">2023-05-26T11:05:23Z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0x0101004829B0BEF87A0B4E831F9270131A24E2</vt:lpwstr>
  </property>
</Properties>
</file>