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1pPr>
    <a:lvl2pPr marL="0" marR="0" indent="457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2pPr>
    <a:lvl3pPr marL="0" marR="0" indent="914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3pPr>
    <a:lvl4pPr marL="0" marR="0" indent="1371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4pPr>
    <a:lvl5pPr marL="0" marR="0" indent="18288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5pPr>
    <a:lvl6pPr marL="0" marR="0" indent="22860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6pPr>
    <a:lvl7pPr marL="0" marR="0" indent="2743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7pPr>
    <a:lvl8pPr marL="0" marR="0" indent="3200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8pPr>
    <a:lvl9pPr marL="0" marR="0" indent="3657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8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2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59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107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ja Dołęgowska" userId="97e8eadb-34ea-4fa7-bdbb-e65ff23048a9" providerId="ADAL" clId="{70EC4A3F-B646-4C95-8152-402DB35C9885}"/>
    <pc:docChg chg="custSel modSld">
      <pc:chgData name="Alicja Dołęgowska" userId="97e8eadb-34ea-4fa7-bdbb-e65ff23048a9" providerId="ADAL" clId="{70EC4A3F-B646-4C95-8152-402DB35C9885}" dt="2022-04-21T12:52:41.606" v="34" actId="1076"/>
      <pc:docMkLst>
        <pc:docMk/>
      </pc:docMkLst>
      <pc:sldChg chg="addSp modSp mod">
        <pc:chgData name="Alicja Dołęgowska" userId="97e8eadb-34ea-4fa7-bdbb-e65ff23048a9" providerId="ADAL" clId="{70EC4A3F-B646-4C95-8152-402DB35C9885}" dt="2022-04-21T12:52:34.652" v="32" actId="14100"/>
        <pc:sldMkLst>
          <pc:docMk/>
          <pc:sldMk cId="0" sldId="256"/>
        </pc:sldMkLst>
        <pc:picChg chg="mod">
          <ac:chgData name="Alicja Dołęgowska" userId="97e8eadb-34ea-4fa7-bdbb-e65ff23048a9" providerId="ADAL" clId="{70EC4A3F-B646-4C95-8152-402DB35C9885}" dt="2022-04-21T12:51:13.318" v="0" actId="732"/>
          <ac:picMkLst>
            <pc:docMk/>
            <pc:sldMk cId="0" sldId="256"/>
            <ac:picMk id="19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34.652" v="32" actId="14100"/>
          <ac:picMkLst>
            <pc:docMk/>
            <pc:sldMk cId="0" sldId="256"/>
            <ac:picMk id="24" creationId="{B0840B4D-2A71-439D-9D23-517962258FC3}"/>
          </ac:picMkLst>
        </pc:picChg>
      </pc:sldChg>
      <pc:sldChg chg="addSp modSp mod">
        <pc:chgData name="Alicja Dołęgowska" userId="97e8eadb-34ea-4fa7-bdbb-e65ff23048a9" providerId="ADAL" clId="{70EC4A3F-B646-4C95-8152-402DB35C9885}" dt="2022-04-21T12:52:41.606" v="34" actId="1076"/>
        <pc:sldMkLst>
          <pc:docMk/>
          <pc:sldMk cId="0" sldId="257"/>
        </pc:sldMkLst>
        <pc:picChg chg="add mod">
          <ac:chgData name="Alicja Dołęgowska" userId="97e8eadb-34ea-4fa7-bdbb-e65ff23048a9" providerId="ADAL" clId="{70EC4A3F-B646-4C95-8152-402DB35C9885}" dt="2022-04-21T12:52:41.606" v="34" actId="1076"/>
          <ac:picMkLst>
            <pc:docMk/>
            <pc:sldMk cId="0" sldId="257"/>
            <ac:picMk id="11" creationId="{B0840B4D-2A71-439D-9D23-517962258FC3}"/>
          </ac:picMkLst>
        </pc:picChg>
        <pc:picChg chg="mod">
          <ac:chgData name="Alicja Dołęgowska" userId="97e8eadb-34ea-4fa7-bdbb-e65ff23048a9" providerId="ADAL" clId="{70EC4A3F-B646-4C95-8152-402DB35C9885}" dt="2022-04-21T12:51:32.882" v="6" actId="732"/>
          <ac:picMkLst>
            <pc:docMk/>
            <pc:sldMk cId="0" sldId="257"/>
            <ac:picMk id="12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1:57.193" v="15" actId="1076"/>
        <pc:sldMkLst>
          <pc:docMk/>
          <pc:sldMk cId="0" sldId="259"/>
        </pc:sldMkLst>
        <pc:picChg chg="del">
          <ac:chgData name="Alicja Dołęgowska" userId="97e8eadb-34ea-4fa7-bdbb-e65ff23048a9" providerId="ADAL" clId="{70EC4A3F-B646-4C95-8152-402DB35C9885}" dt="2022-04-21T12:51:50.666" v="13" actId="478"/>
          <ac:picMkLst>
            <pc:docMk/>
            <pc:sldMk cId="0" sldId="259"/>
            <ac:picMk id="14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1:57.193" v="15" actId="1076"/>
          <ac:picMkLst>
            <pc:docMk/>
            <pc:sldMk cId="0" sldId="259"/>
            <ac:picMk id="16" creationId="{B0840B4D-2A71-439D-9D23-517962258FC3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01.960" v="17"/>
        <pc:sldMkLst>
          <pc:docMk/>
          <pc:sldMk cId="0" sldId="261"/>
        </pc:sldMkLst>
        <pc:picChg chg="add mod">
          <ac:chgData name="Alicja Dołęgowska" userId="97e8eadb-34ea-4fa7-bdbb-e65ff23048a9" providerId="ADAL" clId="{70EC4A3F-B646-4C95-8152-402DB35C9885}" dt="2022-04-21T12:52:01.960" v="17"/>
          <ac:picMkLst>
            <pc:docMk/>
            <pc:sldMk cId="0" sldId="261"/>
            <ac:picMk id="20" creationId="{D67B0A12-8E53-495C-9FA0-E3494BEDEC31}"/>
          </ac:picMkLst>
        </pc:picChg>
        <pc:picChg chg="del">
          <ac:chgData name="Alicja Dołęgowska" userId="97e8eadb-34ea-4fa7-bdbb-e65ff23048a9" providerId="ADAL" clId="{70EC4A3F-B646-4C95-8152-402DB35C9885}" dt="2022-04-21T12:52:01.581" v="16" actId="478"/>
          <ac:picMkLst>
            <pc:docMk/>
            <pc:sldMk cId="0" sldId="261"/>
            <ac:picMk id="22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05.688" v="19"/>
        <pc:sldMkLst>
          <pc:docMk/>
          <pc:sldMk cId="0" sldId="263"/>
        </pc:sldMkLst>
        <pc:picChg chg="del">
          <ac:chgData name="Alicja Dołęgowska" userId="97e8eadb-34ea-4fa7-bdbb-e65ff23048a9" providerId="ADAL" clId="{70EC4A3F-B646-4C95-8152-402DB35C9885}" dt="2022-04-21T12:52:05.287" v="18" actId="478"/>
          <ac:picMkLst>
            <pc:docMk/>
            <pc:sldMk cId="0" sldId="263"/>
            <ac:picMk id="20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05.688" v="19"/>
          <ac:picMkLst>
            <pc:docMk/>
            <pc:sldMk cId="0" sldId="263"/>
            <ac:picMk id="22" creationId="{172915B2-3614-48B4-95D6-D171C0DA0208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09.311" v="21"/>
        <pc:sldMkLst>
          <pc:docMk/>
          <pc:sldMk cId="0" sldId="265"/>
        </pc:sldMkLst>
        <pc:picChg chg="add mod">
          <ac:chgData name="Alicja Dołęgowska" userId="97e8eadb-34ea-4fa7-bdbb-e65ff23048a9" providerId="ADAL" clId="{70EC4A3F-B646-4C95-8152-402DB35C9885}" dt="2022-04-21T12:52:09.311" v="21"/>
          <ac:picMkLst>
            <pc:docMk/>
            <pc:sldMk cId="0" sldId="265"/>
            <ac:picMk id="16" creationId="{D36D6B2F-B171-4022-A8A0-E5886CE263DC}"/>
          </ac:picMkLst>
        </pc:picChg>
        <pc:picChg chg="del">
          <ac:chgData name="Alicja Dołęgowska" userId="97e8eadb-34ea-4fa7-bdbb-e65ff23048a9" providerId="ADAL" clId="{70EC4A3F-B646-4C95-8152-402DB35C9885}" dt="2022-04-21T12:52:08.958" v="20" actId="478"/>
          <ac:picMkLst>
            <pc:docMk/>
            <pc:sldMk cId="0" sldId="265"/>
            <ac:picMk id="19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12.902" v="23"/>
        <pc:sldMkLst>
          <pc:docMk/>
          <pc:sldMk cId="0" sldId="268"/>
        </pc:sldMkLst>
        <pc:picChg chg="del">
          <ac:chgData name="Alicja Dołęgowska" userId="97e8eadb-34ea-4fa7-bdbb-e65ff23048a9" providerId="ADAL" clId="{70EC4A3F-B646-4C95-8152-402DB35C9885}" dt="2022-04-21T12:52:12.518" v="22" actId="478"/>
          <ac:picMkLst>
            <pc:docMk/>
            <pc:sldMk cId="0" sldId="268"/>
            <ac:picMk id="26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12.902" v="23"/>
          <ac:picMkLst>
            <pc:docMk/>
            <pc:sldMk cId="0" sldId="268"/>
            <ac:picMk id="28" creationId="{C8F94BCB-28BA-4CFF-BEF6-631372D2EACA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16.217" v="25"/>
        <pc:sldMkLst>
          <pc:docMk/>
          <pc:sldMk cId="0" sldId="270"/>
        </pc:sldMkLst>
        <pc:picChg chg="add mod">
          <ac:chgData name="Alicja Dołęgowska" userId="97e8eadb-34ea-4fa7-bdbb-e65ff23048a9" providerId="ADAL" clId="{70EC4A3F-B646-4C95-8152-402DB35C9885}" dt="2022-04-21T12:52:16.217" v="25"/>
          <ac:picMkLst>
            <pc:docMk/>
            <pc:sldMk cId="0" sldId="270"/>
            <ac:picMk id="20" creationId="{7F43CFED-4267-4B83-8597-93EFF1A6A2E2}"/>
          </ac:picMkLst>
        </pc:picChg>
        <pc:picChg chg="del">
          <ac:chgData name="Alicja Dołęgowska" userId="97e8eadb-34ea-4fa7-bdbb-e65ff23048a9" providerId="ADAL" clId="{70EC4A3F-B646-4C95-8152-402DB35C9885}" dt="2022-04-21T12:52:15.928" v="24" actId="478"/>
          <ac:picMkLst>
            <pc:docMk/>
            <pc:sldMk cId="0" sldId="270"/>
            <ac:picMk id="361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20.046" v="27"/>
        <pc:sldMkLst>
          <pc:docMk/>
          <pc:sldMk cId="0" sldId="273"/>
        </pc:sldMkLst>
        <pc:picChg chg="del">
          <ac:chgData name="Alicja Dołęgowska" userId="97e8eadb-34ea-4fa7-bdbb-e65ff23048a9" providerId="ADAL" clId="{70EC4A3F-B646-4C95-8152-402DB35C9885}" dt="2022-04-21T12:52:19.693" v="26" actId="478"/>
          <ac:picMkLst>
            <pc:docMk/>
            <pc:sldMk cId="0" sldId="273"/>
            <ac:picMk id="30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20.046" v="27"/>
          <ac:picMkLst>
            <pc:docMk/>
            <pc:sldMk cId="0" sldId="273"/>
            <ac:picMk id="32" creationId="{2D9339C3-09CC-4699-B9C4-3B81CAC26D82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23.668" v="29"/>
        <pc:sldMkLst>
          <pc:docMk/>
          <pc:sldMk cId="0" sldId="275"/>
        </pc:sldMkLst>
        <pc:picChg chg="add mod">
          <ac:chgData name="Alicja Dołęgowska" userId="97e8eadb-34ea-4fa7-bdbb-e65ff23048a9" providerId="ADAL" clId="{70EC4A3F-B646-4C95-8152-402DB35C9885}" dt="2022-04-21T12:52:23.668" v="29"/>
          <ac:picMkLst>
            <pc:docMk/>
            <pc:sldMk cId="0" sldId="275"/>
            <ac:picMk id="21" creationId="{F8A8D4D8-1E39-4E6A-B620-0E53E17F42E1}"/>
          </ac:picMkLst>
        </pc:picChg>
        <pc:picChg chg="del">
          <ac:chgData name="Alicja Dołęgowska" userId="97e8eadb-34ea-4fa7-bdbb-e65ff23048a9" providerId="ADAL" clId="{70EC4A3F-B646-4C95-8152-402DB35C9885}" dt="2022-04-21T12:52:23.314" v="28" actId="478"/>
          <ac:picMkLst>
            <pc:docMk/>
            <pc:sldMk cId="0" sldId="275"/>
            <ac:picMk id="23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27.443" v="31"/>
        <pc:sldMkLst>
          <pc:docMk/>
          <pc:sldMk cId="0" sldId="277"/>
        </pc:sldMkLst>
        <pc:picChg chg="add mod">
          <ac:chgData name="Alicja Dołęgowska" userId="97e8eadb-34ea-4fa7-bdbb-e65ff23048a9" providerId="ADAL" clId="{70EC4A3F-B646-4C95-8152-402DB35C9885}" dt="2022-04-21T12:52:27.443" v="31"/>
          <ac:picMkLst>
            <pc:docMk/>
            <pc:sldMk cId="0" sldId="277"/>
            <ac:picMk id="20" creationId="{F833EED9-E0EA-40A3-8A59-19571EB72C11}"/>
          </ac:picMkLst>
        </pc:picChg>
        <pc:picChg chg="del">
          <ac:chgData name="Alicja Dołęgowska" userId="97e8eadb-34ea-4fa7-bdbb-e65ff23048a9" providerId="ADAL" clId="{70EC4A3F-B646-4C95-8152-402DB35C9885}" dt="2022-04-21T12:52:27.104" v="30" actId="478"/>
          <ac:picMkLst>
            <pc:docMk/>
            <pc:sldMk cId="0" sldId="277"/>
            <ac:picMk id="440" creationId="{00000000-0000-0000-0000-000000000000}"/>
          </ac:picMkLst>
        </pc:picChg>
      </pc:sldChg>
    </pc:docChg>
  </pc:docChgLst>
  <pc:docChgLst>
    <pc:chgData name="Jakub Piędziak" userId="ed02fc24-75f0-4d6e-8054-29b707f08cac" providerId="ADAL" clId="{97C96AF2-56DF-4910-8403-5027509D3821}"/>
    <pc:docChg chg="sldOrd">
      <pc:chgData name="Jakub Piędziak" userId="ed02fc24-75f0-4d6e-8054-29b707f08cac" providerId="ADAL" clId="{97C96AF2-56DF-4910-8403-5027509D3821}" dt="2022-04-22T14:33:25.681" v="0" actId="20578"/>
      <pc:docMkLst>
        <pc:docMk/>
      </pc:docMkLst>
      <pc:sldChg chg="ord">
        <pc:chgData name="Jakub Piędziak" userId="ed02fc24-75f0-4d6e-8054-29b707f08cac" providerId="ADAL" clId="{97C96AF2-56DF-4910-8403-5027509D3821}" dt="2022-04-22T14:33:25.681" v="0" actId="20578"/>
        <pc:sldMkLst>
          <pc:docMk/>
          <pc:sldMk cId="0" sldId="258"/>
        </pc:sldMkLst>
      </pc:sldChg>
    </pc:docChg>
  </pc:docChgLst>
  <pc:docChgLst>
    <pc:chgData name="Izabela Chmielewska" userId="S::i.chmielewska@gardenofwords.pl::fea35e79-d3fc-4c8c-a804-ca21e7751972" providerId="AD" clId="Web-{EA38F1F9-C060-178D-5808-1E98EA0EA06E}"/>
    <pc:docChg chg="modSld">
      <pc:chgData name="Izabela Chmielewska" userId="S::i.chmielewska@gardenofwords.pl::fea35e79-d3fc-4c8c-a804-ca21e7751972" providerId="AD" clId="Web-{EA38F1F9-C060-178D-5808-1E98EA0EA06E}" dt="2021-12-10T15:40:22.207" v="4" actId="1076"/>
      <pc:docMkLst>
        <pc:docMk/>
      </pc:docMkLst>
      <pc:sldChg chg="modSp">
        <pc:chgData name="Izabela Chmielewska" userId="S::i.chmielewska@gardenofwords.pl::fea35e79-d3fc-4c8c-a804-ca21e7751972" providerId="AD" clId="Web-{EA38F1F9-C060-178D-5808-1E98EA0EA06E}" dt="2021-12-10T15:40:22.207" v="4" actId="1076"/>
        <pc:sldMkLst>
          <pc:docMk/>
          <pc:sldMk cId="0" sldId="257"/>
        </pc:sldMkLst>
        <pc:picChg chg="mod">
          <ac:chgData name="Izabela Chmielewska" userId="S::i.chmielewska@gardenofwords.pl::fea35e79-d3fc-4c8c-a804-ca21e7751972" providerId="AD" clId="Web-{EA38F1F9-C060-178D-5808-1E98EA0EA06E}" dt="2021-12-10T15:40:22.207" v="4" actId="1076"/>
          <ac:picMkLst>
            <pc:docMk/>
            <pc:sldMk cId="0" sldId="257"/>
            <ac:picMk id="1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348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466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solidFill>
                  <a:schemeClr val="accent3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4.png"/><Relationship Id="rId7" Type="http://schemas.openxmlformats.org/officeDocument/2006/relationships/image" Target="../media/image3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1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6.png"/><Relationship Id="rId7" Type="http://schemas.openxmlformats.org/officeDocument/2006/relationships/image" Target="../media/image8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7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71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92.png"/><Relationship Id="rId12" Type="http://schemas.openxmlformats.org/officeDocument/2006/relationships/image" Target="../media/image39.png"/><Relationship Id="rId2" Type="http://schemas.openxmlformats.org/officeDocument/2006/relationships/image" Target="../media/image14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11" Type="http://schemas.openxmlformats.org/officeDocument/2006/relationships/image" Target="../media/image38.png"/><Relationship Id="rId5" Type="http://schemas.openxmlformats.org/officeDocument/2006/relationships/image" Target="../media/image90.png"/><Relationship Id="rId15" Type="http://schemas.openxmlformats.org/officeDocument/2006/relationships/image" Target="../media/image66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6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1.pn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12" Type="http://schemas.openxmlformats.org/officeDocument/2006/relationships/image" Target="../media/image2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103.png"/><Relationship Id="rId5" Type="http://schemas.openxmlformats.org/officeDocument/2006/relationships/image" Target="../media/image16.png"/><Relationship Id="rId10" Type="http://schemas.openxmlformats.org/officeDocument/2006/relationships/image" Target="../media/image102.png"/><Relationship Id="rId4" Type="http://schemas.openxmlformats.org/officeDocument/2006/relationships/image" Target="../media/image14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67.png"/><Relationship Id="rId3" Type="http://schemas.openxmlformats.org/officeDocument/2006/relationships/image" Target="../media/image9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" Type="http://schemas.openxmlformats.org/officeDocument/2006/relationships/image" Target="../media/image6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39.png"/><Relationship Id="rId5" Type="http://schemas.openxmlformats.org/officeDocument/2006/relationships/image" Target="../media/image92.png"/><Relationship Id="rId15" Type="http://schemas.openxmlformats.org/officeDocument/2006/relationships/image" Target="../media/image66.png"/><Relationship Id="rId10" Type="http://schemas.openxmlformats.org/officeDocument/2006/relationships/image" Target="../media/image38.png"/><Relationship Id="rId4" Type="http://schemas.openxmlformats.org/officeDocument/2006/relationships/image" Target="../media/image9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106.png"/><Relationship Id="rId12" Type="http://schemas.openxmlformats.org/officeDocument/2006/relationships/image" Target="../media/image1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9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63.png"/><Relationship Id="rId16" Type="http://schemas.openxmlformats.org/officeDocument/2006/relationships/image" Target="../media/image4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39.png"/><Relationship Id="rId5" Type="http://schemas.openxmlformats.org/officeDocument/2006/relationships/image" Target="../media/image9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22.png"/><Relationship Id="rId4" Type="http://schemas.openxmlformats.org/officeDocument/2006/relationships/image" Target="../media/image9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5" Type="http://schemas.openxmlformats.org/officeDocument/2006/relationships/image" Target="../media/image54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0" Type="http://schemas.openxmlformats.org/officeDocument/2006/relationships/image" Target="../media/image14.png"/><Relationship Id="rId4" Type="http://schemas.openxmlformats.org/officeDocument/2006/relationships/image" Target="../media/image5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943" y="-23474"/>
            <a:ext cx="10333556" cy="9800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 descr="OKLADKA_DSU_prezentacja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0" y="123825"/>
            <a:ext cx="12823826" cy="950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53" y="1386171"/>
            <a:ext cx="536630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964" y="2077501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kst"/>
          <p:cNvSpPr txBox="1"/>
          <p:nvPr/>
        </p:nvSpPr>
        <p:spPr>
          <a:xfrm>
            <a:off x="755524" y="8987004"/>
            <a:ext cx="3906927" cy="48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spc="230"/>
            </a:pPr>
            <a:endParaRPr/>
          </a:p>
        </p:txBody>
      </p:sp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547" y="373596"/>
            <a:ext cx="536629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8471" y="7838630"/>
            <a:ext cx="536629" cy="53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3364" y="-6922"/>
            <a:ext cx="796042" cy="1592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765" y="3445173"/>
            <a:ext cx="6039271" cy="34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3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352925"/>
            <a:ext cx="33940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7446963"/>
            <a:ext cx="3679825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8986838"/>
            <a:ext cx="3802062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1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65324506-B47C-4356-9623-93F808B8C56A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23" name="Picture 14" descr="pasted-image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2"/>
          <a:stretch/>
        </p:blipFill>
        <p:spPr bwMode="auto">
          <a:xfrm>
            <a:off x="382588" y="1737360"/>
            <a:ext cx="2389187" cy="189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3" y="608619"/>
            <a:ext cx="1221756" cy="11287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upuj"/>
          <p:cNvGrpSpPr/>
          <p:nvPr/>
        </p:nvGrpSpPr>
        <p:grpSpPr>
          <a:xfrm>
            <a:off x="-2" y="-15910"/>
            <a:ext cx="13004803" cy="8733246"/>
            <a:chOff x="-1" y="0"/>
            <a:chExt cx="13004802" cy="8733245"/>
          </a:xfrm>
        </p:grpSpPr>
        <p:pic>
          <p:nvPicPr>
            <p:cNvPr id="280" name="obrazek" descr="obrazek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obrazek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804" y="7393"/>
              <a:ext cx="6507997" cy="4344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obrazek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340121"/>
              <a:ext cx="6507996" cy="4393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obrazek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805" y="4346232"/>
              <a:ext cx="6507994" cy="4380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Prostokąt zaokrąglony 2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86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92" y="788047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95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1" y="738490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9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1900" y="1912460"/>
            <a:ext cx="4141000" cy="5244216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36D6B2F-B171-4022-A8A0-E5886CE26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9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10" y="639656"/>
            <a:ext cx="52939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406" y="504385"/>
            <a:ext cx="1587085" cy="202554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rafik mycia zębów"/>
          <p:cNvSpPr txBox="1"/>
          <p:nvPr/>
        </p:nvSpPr>
        <p:spPr>
          <a:xfrm>
            <a:off x="5162491" y="1309493"/>
            <a:ext cx="430481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Grafik</a:t>
            </a:r>
            <a:r>
              <a:rPr dirty="0"/>
              <a:t> </a:t>
            </a:r>
            <a:r>
              <a:rPr dirty="0" err="1"/>
              <a:t>mycia</a:t>
            </a:r>
            <a:r>
              <a:rPr dirty="0"/>
              <a:t> </a:t>
            </a:r>
            <a:r>
              <a:rPr dirty="0" err="1"/>
              <a:t>zębów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4" y="2277609"/>
            <a:ext cx="9009929" cy="642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2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25" y="625750"/>
            <a:ext cx="782783" cy="642685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Co jeszcze pozwala utrzymywać zęby w czystości?"/>
          <p:cNvSpPr txBox="1"/>
          <p:nvPr/>
        </p:nvSpPr>
        <p:spPr>
          <a:xfrm>
            <a:off x="1335622" y="2409726"/>
            <a:ext cx="107320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</a:t>
            </a:r>
            <a:r>
              <a:rPr dirty="0" err="1"/>
              <a:t>jeszcze</a:t>
            </a:r>
            <a:r>
              <a:rPr dirty="0"/>
              <a:t> </a:t>
            </a:r>
            <a:r>
              <a:rPr dirty="0" err="1"/>
              <a:t>pozwala</a:t>
            </a:r>
            <a:r>
              <a:rPr dirty="0"/>
              <a:t> </a:t>
            </a:r>
            <a:r>
              <a:rPr dirty="0" err="1"/>
              <a:t>utrzymywać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w </a:t>
            </a:r>
            <a:r>
              <a:rPr dirty="0" err="1"/>
              <a:t>czystości</a:t>
            </a:r>
            <a:r>
              <a:rPr dirty="0"/>
              <a:t>?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25" name="nic dentystyczna.png" descr="nic dentystyczn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66" y="4256932"/>
            <a:ext cx="1360098" cy="138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lyn do plukania.png" descr="plyn do plukan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624" y="3304559"/>
            <a:ext cx="1049174" cy="2254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obrazek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r="21059" b="23181"/>
          <a:stretch/>
        </p:blipFill>
        <p:spPr>
          <a:xfrm>
            <a:off x="680537" y="6025578"/>
            <a:ext cx="1654017" cy="1641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obrazek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29483" b="54580"/>
          <a:stretch/>
        </p:blipFill>
        <p:spPr>
          <a:xfrm>
            <a:off x="2528334" y="6025577"/>
            <a:ext cx="1931983" cy="1641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obrazek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30403"/>
          <a:stretch/>
        </p:blipFill>
        <p:spPr>
          <a:xfrm>
            <a:off x="4600309" y="6030667"/>
            <a:ext cx="1627095" cy="1691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obrazek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18328"/>
          <a:stretch/>
        </p:blipFill>
        <p:spPr>
          <a:xfrm>
            <a:off x="6457793" y="6028122"/>
            <a:ext cx="1892831" cy="1696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obrazek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/>
          <a:stretch/>
        </p:blipFill>
        <p:spPr>
          <a:xfrm>
            <a:off x="8524252" y="6045023"/>
            <a:ext cx="1843430" cy="170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obrazek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r="7301"/>
          <a:stretch/>
        </p:blipFill>
        <p:spPr>
          <a:xfrm>
            <a:off x="10555466" y="6025577"/>
            <a:ext cx="1842248" cy="1719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nic dentystyczn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6767">
            <a:off x="2938559" y="3798824"/>
            <a:ext cx="1033172" cy="217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lyn do plukania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19" y="3042982"/>
            <a:ext cx="491481" cy="3238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lyn do plukania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46" y="3188491"/>
            <a:ext cx="364577" cy="2486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lyn do plukania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76" y="3188491"/>
            <a:ext cx="367577" cy="2573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obrazek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C8F94BCB-28BA-4CFF-BEF6-631372D2EA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39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185" y="635512"/>
            <a:ext cx="5688163" cy="1700169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Przytrzymując włóczkę…"/>
          <p:cNvSpPr txBox="1"/>
          <p:nvPr/>
        </p:nvSpPr>
        <p:spPr>
          <a:xfrm>
            <a:off x="8818814" y="5432307"/>
            <a:ext cx="354709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Czyść przestrzenie między zębami posuwistym ruchem od góry do dołu.</a:t>
            </a:r>
            <a:endParaRPr dirty="0"/>
          </a:p>
        </p:txBody>
      </p:sp>
      <p:sp>
        <p:nvSpPr>
          <p:cNvPr id="344" name="Nauczyciel nawija na palce wskazujące mniej więcej metrowy kawałek włóczki lub prawdziwej nici…"/>
          <p:cNvSpPr txBox="1"/>
          <p:nvPr/>
        </p:nvSpPr>
        <p:spPr>
          <a:xfrm>
            <a:off x="841682" y="5442117"/>
            <a:ext cx="3678376" cy="96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lang="pl-PL" sz="1600" cap="none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Nawiń końce nici wokół palców wskazujących.</a:t>
            </a:r>
            <a:br>
              <a:rPr lang="pl-PL" sz="1600" cap="none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1600" cap="none" dirty="0">
              <a:solidFill>
                <a:schemeClr val="tx2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5" name="Delikatnym ruchem wprowadza…"/>
          <p:cNvSpPr txBox="1"/>
          <p:nvPr/>
        </p:nvSpPr>
        <p:spPr>
          <a:xfrm>
            <a:off x="4850826" y="5429365"/>
            <a:ext cx="3637220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pl-PL" sz="1600" cap="none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Przytrzymując nić kciukami, formuj ją w kształt litery U i delikatnym ruchem wprowadź między zęby.</a:t>
            </a:r>
          </a:p>
        </p:txBody>
      </p:sp>
      <p:sp>
        <p:nvSpPr>
          <p:cNvPr id="346" name="Czynność powtarza kilkukrotnie,…"/>
          <p:cNvSpPr txBox="1"/>
          <p:nvPr/>
        </p:nvSpPr>
        <p:spPr>
          <a:xfrm>
            <a:off x="707269" y="6991526"/>
            <a:ext cx="11658641" cy="198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spc="150"/>
            </a:pPr>
            <a:r>
              <a:rPr lang="pl-PL" sz="1500" dirty="0"/>
              <a:t>Czynność powtarzaj kilkukrotnie czyszcząc po kolei wszystkie </a:t>
            </a:r>
          </a:p>
          <a:p>
            <a:pPr>
              <a:defRPr sz="1500" spc="150"/>
            </a:pPr>
            <a:r>
              <a:rPr lang="pl-PL" sz="1500" dirty="0"/>
              <a:t>zęby górnej i dolnej szczęki.</a:t>
            </a:r>
          </a:p>
          <a:p>
            <a:pPr>
              <a:defRPr sz="1500" spc="150"/>
            </a:pPr>
            <a:endParaRPr lang="pl-PL" sz="1500" dirty="0"/>
          </a:p>
          <a:p>
            <a:pPr>
              <a:defRPr sz="1500" spc="150"/>
            </a:pPr>
            <a:r>
              <a:rPr dirty="0" err="1"/>
              <a:t>Nitkowanie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  <a:r>
              <a:rPr dirty="0" err="1"/>
              <a:t>zaleca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od </a:t>
            </a:r>
            <a:r>
              <a:rPr dirty="0" err="1"/>
              <a:t>ósmego</a:t>
            </a:r>
            <a:r>
              <a:rPr lang="pl-PL"/>
              <a:t> </a:t>
            </a:r>
            <a:r>
              <a:rPr lang="pl-PL" dirty="0"/>
              <a:t>/</a:t>
            </a:r>
            <a:r>
              <a:rPr lang="pl-PL"/>
              <a:t> </a:t>
            </a:r>
            <a:r>
              <a:rPr dirty="0" err="1"/>
              <a:t>dziesiątego</a:t>
            </a:r>
            <a:r>
              <a:rPr dirty="0"/>
              <a:t> </a:t>
            </a:r>
            <a:r>
              <a:rPr dirty="0" err="1"/>
              <a:t>roku</a:t>
            </a:r>
            <a:r>
              <a:rPr dirty="0"/>
              <a:t> </a:t>
            </a:r>
            <a:r>
              <a:rPr dirty="0" err="1"/>
              <a:t>życia</a:t>
            </a:r>
            <a:r>
              <a:rPr dirty="0"/>
              <a:t>. 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1500" spc="150"/>
            </a:pPr>
            <a:r>
              <a:rPr dirty="0"/>
              <a:t>Jest to </a:t>
            </a:r>
            <a:r>
              <a:rPr dirty="0" err="1"/>
              <a:t>proste</a:t>
            </a:r>
            <a:r>
              <a:rPr dirty="0"/>
              <a:t>, ale </a:t>
            </a: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tego</a:t>
            </a:r>
            <a:r>
              <a:rPr dirty="0"/>
              <a:t> </a:t>
            </a:r>
            <a:r>
              <a:rPr dirty="0" err="1"/>
              <a:t>nauczyć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poćwiczyć</a:t>
            </a:r>
            <a:r>
              <a:rPr dirty="0"/>
              <a:t>. </a:t>
            </a:r>
            <a:r>
              <a:rPr dirty="0" err="1"/>
              <a:t>Najlepiej</a:t>
            </a:r>
            <a:r>
              <a:rPr dirty="0"/>
              <a:t> pod </a:t>
            </a:r>
            <a:r>
              <a:rPr dirty="0" err="1"/>
              <a:t>opieką</a:t>
            </a:r>
            <a:r>
              <a:rPr dirty="0"/>
              <a:t> </a:t>
            </a:r>
            <a:r>
              <a:rPr dirty="0" err="1"/>
              <a:t>dorosłych</a:t>
            </a:r>
            <a:r>
              <a:rPr dirty="0"/>
              <a:t>.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ts val="3900"/>
              </a:lnSpc>
              <a:defRPr sz="24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endParaRPr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47" name="obrazek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0" y="2048135"/>
            <a:ext cx="3269399" cy="3269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95" y="2048135"/>
            <a:ext cx="3237377" cy="3256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ek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48" y="2031409"/>
            <a:ext cx="3282801" cy="3244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 advAuto="0"/>
      <p:bldP spid="339" grpId="0" animBg="1" advAuto="0"/>
      <p:bldP spid="340" grpId="0" animBg="1" advAuto="0"/>
      <p:bldP spid="343" grpId="0" uiExpand="1" build="p" animBg="1"/>
      <p:bldP spid="344" grpId="0" uiExpand="1" build="p" animBg="1"/>
      <p:bldP spid="345" grpId="0" uiExpand="1" build="p" animBg="1"/>
      <p:bldP spid="3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742728" y="5615719"/>
            <a:ext cx="5144070" cy="233030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5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25" y="625750"/>
            <a:ext cx="782783" cy="642685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Czy da się sprawdzić, że zęby są dobrze umyte?"/>
          <p:cNvSpPr txBox="1"/>
          <p:nvPr/>
        </p:nvSpPr>
        <p:spPr>
          <a:xfrm>
            <a:off x="1485844" y="1931684"/>
            <a:ext cx="1069844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Czy</a:t>
            </a:r>
            <a:r>
              <a:rPr dirty="0"/>
              <a:t> da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sprawdzić</a:t>
            </a:r>
            <a:r>
              <a:rPr dirty="0"/>
              <a:t>, </a:t>
            </a:r>
            <a:r>
              <a:rPr lang="pl-PL" dirty="0"/>
              <a:t>CZY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dobrze</a:t>
            </a:r>
            <a:r>
              <a:rPr dirty="0"/>
              <a:t> </a:t>
            </a:r>
            <a:r>
              <a:rPr dirty="0" err="1"/>
              <a:t>umyte</a:t>
            </a:r>
            <a:r>
              <a:rPr dirty="0"/>
              <a:t>?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59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22333"/>
            <a:ext cx="4609416" cy="307294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Można stosować już od szóstego roku życia.…"/>
          <p:cNvSpPr txBox="1"/>
          <p:nvPr/>
        </p:nvSpPr>
        <p:spPr>
          <a:xfrm>
            <a:off x="970546" y="6019407"/>
            <a:ext cx="4856586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Oczyszczaj zęby z nalotu i docieraj 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do trudno dostępnych przestrzeni 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 err="1">
                <a:sym typeface="Open Sans"/>
              </a:rPr>
              <a:t>międzyzębowych</a:t>
            </a:r>
            <a:r>
              <a:rPr lang="pl-PL" sz="1700" cap="none" dirty="0">
                <a:sym typeface="Open Sans"/>
              </a:rPr>
              <a:t> za pomocą specjalnych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płynów do płukania jamy ustnej.</a:t>
            </a:r>
            <a:endParaRPr lang="pl-PL" sz="2000" b="1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2000" b="1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2000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13" name="plyn do plukania.png" descr="plyn do plukani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583" y="2550490"/>
            <a:ext cx="1551859" cy="333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/>
          <p:cNvSpPr/>
          <p:nvPr/>
        </p:nvSpPr>
        <p:spPr>
          <a:xfrm>
            <a:off x="542868" y="8087761"/>
            <a:ext cx="6502400" cy="7042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400" b="1" spc="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PŁYN DO PŁUKANIA MOŻNA STOSOWAĆ JUŻ OD SZÓSTEGO ROKU ŻYCIA. NAJLEPIEJ PO KAŻDYM POSIŁKU I NIE RZADZIEJ NIŻ RAZ DZIENNIE</a:t>
            </a:r>
            <a:r>
              <a:rPr lang="pl-PL" sz="1400" spc="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l-PL" sz="1400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15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792814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02" y="5595072"/>
            <a:ext cx="4320058" cy="2886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94836" y="2979045"/>
            <a:ext cx="5144070" cy="233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Można stosować już od szóstego roku życia.…"/>
          <p:cNvSpPr txBox="1"/>
          <p:nvPr/>
        </p:nvSpPr>
        <p:spPr>
          <a:xfrm>
            <a:off x="7456302" y="3264766"/>
            <a:ext cx="4470455" cy="164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Możesz sprawdzić, czy zęby są już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czyste za pomocą tabletek wybarwia-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 err="1">
                <a:sym typeface="Open Sans"/>
              </a:rPr>
              <a:t>jących</a:t>
            </a:r>
            <a:r>
              <a:rPr lang="pl-PL" sz="1700" cap="none" dirty="0">
                <a:sym typeface="Open Sans"/>
              </a:rPr>
              <a:t> miejsca niedokładnie umyte.</a:t>
            </a:r>
            <a:endParaRPr lang="pl-PL" sz="2000" b="1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2000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7F43CFED-4267-4B83-8597-93EFF1A6A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/>
      <p:bldP spid="2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6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upuj"/>
          <p:cNvGrpSpPr/>
          <p:nvPr/>
        </p:nvGrpSpPr>
        <p:grpSpPr>
          <a:xfrm>
            <a:off x="-1" y="-15910"/>
            <a:ext cx="13004801" cy="8734246"/>
            <a:chOff x="0" y="0"/>
            <a:chExt cx="13004800" cy="8734245"/>
          </a:xfrm>
        </p:grpSpPr>
        <p:pic>
          <p:nvPicPr>
            <p:cNvPr id="7" name="obrazek" descr="obrazek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obrazek" descr="obrazek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6804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obrazek" descr="obrazek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4339121"/>
              <a:ext cx="6507997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obrazek" descr="obrazek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6804" y="4339121"/>
              <a:ext cx="6507996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Prostokąt zaokrąglony 10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Picture 6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00418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2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8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" y="777755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Prostokąt zaokrąglony 15"/>
          <p:cNvSpPr/>
          <p:nvPr/>
        </p:nvSpPr>
        <p:spPr>
          <a:xfrm>
            <a:off x="7110043" y="3294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Picture 9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69" y="618318"/>
            <a:ext cx="3740637" cy="12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0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4" y="520311"/>
            <a:ext cx="813389" cy="12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1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31" y="2385186"/>
            <a:ext cx="1151711" cy="11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obrazek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324211"/>
            <a:ext cx="6507997" cy="43931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obrazek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04" y="4330322"/>
            <a:ext cx="6507995" cy="43809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obrazek" descr="obrazek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1900" y="1912460"/>
            <a:ext cx="4141000" cy="5244216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69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67" y="760412"/>
            <a:ext cx="737900" cy="735695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Gdy nie ma możliwości umycia zębów, warto sięgnąć po bezcukrową gumę do żucia…"/>
          <p:cNvSpPr txBox="1"/>
          <p:nvPr/>
        </p:nvSpPr>
        <p:spPr>
          <a:xfrm>
            <a:off x="5329717" y="2288772"/>
            <a:ext cx="6954141" cy="368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Po zjedzeniu czegoś w ciągu dnia, gdy nie masz możliwości umycia zębów, warto sięgnąć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800" dirty="0">
                <a:solidFill>
                  <a:schemeClr val="tx2">
                    <a:lumMod val="10000"/>
                  </a:schemeClr>
                </a:solidFill>
              </a:rPr>
              <a:t>po</a:t>
            </a:r>
            <a:r>
              <a:rPr lang="pl-PL" sz="2000" b="1" dirty="0">
                <a:solidFill>
                  <a:srgbClr val="92D050"/>
                </a:solidFill>
              </a:rPr>
              <a:t> GUMĘ DO ŻUCIA </a:t>
            </a:r>
            <a:r>
              <a:rPr lang="pl-PL" sz="2000" dirty="0">
                <a:solidFill>
                  <a:srgbClr val="92D050"/>
                </a:solidFill>
              </a:rPr>
              <a:t>– ważne, by była to guma bezcukrowa</a:t>
            </a:r>
            <a:r>
              <a:rPr lang="pl-PL" sz="2000" b="1" dirty="0">
                <a:solidFill>
                  <a:srgbClr val="92D050"/>
                </a:solidFill>
              </a:rPr>
              <a:t>.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Żucie</a:t>
            </a:r>
            <a:r>
              <a:rPr lang="pl-PL" dirty="0"/>
              <a:t> jej </a:t>
            </a:r>
            <a:r>
              <a:rPr dirty="0" err="1"/>
              <a:t>przez</a:t>
            </a:r>
            <a:r>
              <a:rPr dirty="0"/>
              <a:t> </a:t>
            </a:r>
            <a:r>
              <a:rPr lang="pl-PL" sz="2000" b="1" dirty="0">
                <a:solidFill>
                  <a:srgbClr val="92D050"/>
                </a:solidFill>
              </a:rPr>
              <a:t>10 MINUT PO POSIŁKU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wpływa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zwiększenie</a:t>
            </a:r>
            <a:r>
              <a:rPr dirty="0"/>
              <a:t> </a:t>
            </a:r>
            <a:r>
              <a:rPr dirty="0" err="1"/>
              <a:t>produkcji</a:t>
            </a:r>
            <a:r>
              <a:rPr dirty="0"/>
              <a:t> </a:t>
            </a:r>
            <a:r>
              <a:rPr dirty="0" err="1"/>
              <a:t>śliny</a:t>
            </a:r>
            <a:r>
              <a:rPr lang="pl-PL" sz="1800" dirty="0"/>
              <a:t>. </a:t>
            </a:r>
            <a:r>
              <a:rPr lang="pl-PL" sz="1700" dirty="0"/>
              <a:t>Ślina pomaga neutralizować kwasy szkodliwe dla zębów.</a:t>
            </a:r>
            <a:endParaRPr lang="pl-PL" sz="17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ts val="4600"/>
              </a:lnSpc>
              <a:defRPr sz="2400" cap="none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76" name="Żując gumę bezcukrową po posiłku, dbasz o zęby. Nie zastąpi ona mycia zębów, natomiast jest dobrym uzupełnieniem higieny jamy ustnej. Ślina pomaga neutralizować kwasy szkodliwe dla zębów"/>
          <p:cNvSpPr txBox="1"/>
          <p:nvPr/>
        </p:nvSpPr>
        <p:spPr>
          <a:xfrm>
            <a:off x="838635" y="7098444"/>
            <a:ext cx="7477654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Żując</a:t>
            </a:r>
            <a:r>
              <a:rPr dirty="0"/>
              <a:t> </a:t>
            </a:r>
            <a:r>
              <a:rPr lang="pl-PL" sz="2000" b="1" dirty="0">
                <a:solidFill>
                  <a:srgbClr val="92D050"/>
                </a:solidFill>
              </a:rPr>
              <a:t>GUMĘ BEZCUKROWĄ PO POSIŁKU</a:t>
            </a:r>
            <a:r>
              <a:rPr dirty="0"/>
              <a:t>, </a:t>
            </a:r>
            <a:r>
              <a:rPr dirty="0" err="1"/>
              <a:t>dbasz</a:t>
            </a:r>
            <a:r>
              <a:rPr dirty="0"/>
              <a:t> o </a:t>
            </a:r>
            <a:r>
              <a:rPr dirty="0" err="1"/>
              <a:t>zęby</a:t>
            </a:r>
            <a:r>
              <a:rPr dirty="0"/>
              <a:t>.</a:t>
            </a:r>
            <a:r>
              <a:rPr lang="pl-PL"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Żucie gumy jest jednym z czterech kroków, ale nie zastąpi szczotkowania zębów.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77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27" y="5317292"/>
            <a:ext cx="3810910" cy="3608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2" y="1220370"/>
            <a:ext cx="4132550" cy="564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62" y="909302"/>
            <a:ext cx="6150779" cy="1523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 animBg="1"/>
      <p:bldP spid="3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3367" y="5833277"/>
            <a:ext cx="4831424" cy="2804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65" y="6657773"/>
            <a:ext cx="4154844" cy="2411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05" y="2909081"/>
            <a:ext cx="4412216" cy="2560933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8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Jak elegancko żuć gumę?"/>
          <p:cNvSpPr txBox="1"/>
          <p:nvPr/>
        </p:nvSpPr>
        <p:spPr>
          <a:xfrm>
            <a:off x="3822797" y="2107648"/>
            <a:ext cx="535920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Jak elegancko żuć gumę?</a:t>
            </a:r>
            <a:endParaRPr sz="1200" spc="12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8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67" y="760412"/>
            <a:ext cx="737900" cy="73569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Żuj gumę z zamkniętymi ustami."/>
          <p:cNvSpPr txBox="1"/>
          <p:nvPr/>
        </p:nvSpPr>
        <p:spPr>
          <a:xfrm>
            <a:off x="747908" y="4187918"/>
            <a:ext cx="53647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Żuj</a:t>
            </a:r>
            <a:r>
              <a:rPr dirty="0"/>
              <a:t> </a:t>
            </a:r>
            <a:r>
              <a:rPr dirty="0" err="1"/>
              <a:t>gumę</a:t>
            </a:r>
            <a:r>
              <a:rPr dirty="0"/>
              <a:t> z </a:t>
            </a:r>
            <a:r>
              <a:rPr dirty="0" err="1"/>
              <a:t>zamkniętymi</a:t>
            </a:r>
            <a:r>
              <a:rPr dirty="0"/>
              <a:t> </a:t>
            </a:r>
            <a:r>
              <a:rPr dirty="0" err="1"/>
              <a:t>ustami</a:t>
            </a:r>
            <a:r>
              <a:rPr dirty="0"/>
              <a:t>.</a:t>
            </a:r>
          </a:p>
        </p:txBody>
      </p:sp>
      <p:pic>
        <p:nvPicPr>
          <p:cNvPr id="39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597" y="3154489"/>
            <a:ext cx="4412217" cy="2560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Żuj gumę cicho, nie mlaskaj."/>
          <p:cNvSpPr txBox="1"/>
          <p:nvPr/>
        </p:nvSpPr>
        <p:spPr>
          <a:xfrm>
            <a:off x="5518249" y="3560893"/>
            <a:ext cx="357881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Żuj</a:t>
            </a:r>
            <a:r>
              <a:rPr dirty="0"/>
              <a:t> </a:t>
            </a:r>
            <a:r>
              <a:rPr dirty="0" err="1"/>
              <a:t>gumę</a:t>
            </a:r>
            <a:r>
              <a:rPr dirty="0"/>
              <a:t> </a:t>
            </a:r>
            <a:r>
              <a:rPr dirty="0" err="1"/>
              <a:t>cicho</a:t>
            </a:r>
            <a:r>
              <a:rPr dirty="0"/>
              <a:t>,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mlaskaj</a:t>
            </a:r>
            <a:r>
              <a:rPr dirty="0"/>
              <a:t>.</a:t>
            </a:r>
          </a:p>
        </p:txBody>
      </p:sp>
      <p:sp>
        <p:nvSpPr>
          <p:cNvPr id="394" name="Nie żuj gumy w czasie lekcji."/>
          <p:cNvSpPr txBox="1"/>
          <p:nvPr/>
        </p:nvSpPr>
        <p:spPr>
          <a:xfrm>
            <a:off x="7289705" y="7591862"/>
            <a:ext cx="357881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żuj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w </a:t>
            </a:r>
            <a:r>
              <a:rPr dirty="0" err="1"/>
              <a:t>czasie</a:t>
            </a:r>
            <a:r>
              <a:rPr dirty="0"/>
              <a:t> </a:t>
            </a:r>
            <a:r>
              <a:rPr dirty="0" err="1"/>
              <a:t>lekcji</a:t>
            </a:r>
            <a:r>
              <a:rPr dirty="0"/>
              <a:t>.</a:t>
            </a:r>
          </a:p>
        </p:txBody>
      </p:sp>
      <p:pic>
        <p:nvPicPr>
          <p:cNvPr id="39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56" y="4468644"/>
            <a:ext cx="4412216" cy="2560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Zużytą gumę zawiń…"/>
          <p:cNvSpPr txBox="1"/>
          <p:nvPr/>
        </p:nvSpPr>
        <p:spPr>
          <a:xfrm>
            <a:off x="8868439" y="5165423"/>
            <a:ext cx="3578819" cy="104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Zużytą</a:t>
            </a:r>
            <a:r>
              <a:rPr dirty="0"/>
              <a:t> </a:t>
            </a:r>
            <a:r>
              <a:rPr dirty="0" err="1"/>
              <a:t>gumę</a:t>
            </a:r>
            <a:r>
              <a:rPr dirty="0"/>
              <a:t> </a:t>
            </a:r>
            <a:r>
              <a:rPr dirty="0" err="1"/>
              <a:t>zawiń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 </a:t>
            </a:r>
            <a:r>
              <a:rPr dirty="0" err="1"/>
              <a:t>papierek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wyrzuć</a:t>
            </a:r>
            <a:r>
              <a:rPr dirty="0"/>
              <a:t> do </a:t>
            </a:r>
            <a:r>
              <a:rPr dirty="0" err="1"/>
              <a:t>kosza</a:t>
            </a: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na odpady zmieszane</a:t>
            </a:r>
            <a:r>
              <a:rPr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97" name="Nie wyrzucaj gumy na chodnik ani na ulicę. Nie przyklejaj jej nigdzie!"/>
          <p:cNvSpPr txBox="1"/>
          <p:nvPr/>
        </p:nvSpPr>
        <p:spPr>
          <a:xfrm>
            <a:off x="1469742" y="6485957"/>
            <a:ext cx="3921051" cy="124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wyrzucaj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chodnik</a:t>
            </a:r>
            <a:r>
              <a:rPr dirty="0"/>
              <a:t> </a:t>
            </a:r>
            <a:r>
              <a:rPr dirty="0" err="1"/>
              <a:t>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ulicę</a:t>
            </a:r>
            <a:r>
              <a:rPr dirty="0"/>
              <a:t>. </a:t>
            </a: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przyklejaj</a:t>
            </a:r>
            <a:r>
              <a:rPr dirty="0"/>
              <a:t> </a:t>
            </a:r>
            <a:r>
              <a:rPr dirty="0" err="1"/>
              <a:t>jej</a:t>
            </a:r>
            <a:r>
              <a:rPr dirty="0"/>
              <a:t> </a:t>
            </a:r>
            <a:r>
              <a:rPr dirty="0" err="1"/>
              <a:t>nigdzie</a:t>
            </a:r>
            <a:r>
              <a:rPr dirty="0"/>
              <a:t>!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99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05" y="5462068"/>
            <a:ext cx="754615" cy="117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541" y="6485957"/>
            <a:ext cx="754615" cy="117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544" y="2576958"/>
            <a:ext cx="911815" cy="83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0685" y="4461395"/>
            <a:ext cx="911815" cy="83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0499" y="2930859"/>
            <a:ext cx="911815" cy="83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7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48" y="4105892"/>
            <a:ext cx="8477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" name="Picture 11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749">
            <a:off x="2399048" y="3227523"/>
            <a:ext cx="7159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" name="Picture 14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609">
            <a:off x="9884841" y="4523112"/>
            <a:ext cx="7159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1" name="obraze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2D9339C3-09CC-4699-B9C4-3B81CAC26D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 animBg="1"/>
      <p:bldP spid="393" grpId="0" animBg="1"/>
      <p:bldP spid="394" grpId="0" animBg="1"/>
      <p:bldP spid="396" grpId="0" animBg="1"/>
      <p:bldP spid="3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uj"/>
          <p:cNvGrpSpPr/>
          <p:nvPr/>
        </p:nvGrpSpPr>
        <p:grpSpPr>
          <a:xfrm>
            <a:off x="-1" y="-15910"/>
            <a:ext cx="13004801" cy="8734246"/>
            <a:chOff x="0" y="0"/>
            <a:chExt cx="13004800" cy="8734245"/>
          </a:xfrm>
        </p:grpSpPr>
        <p:pic>
          <p:nvPicPr>
            <p:cNvPr id="16" name="obrazek" descr="obrazek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obrazek" descr="obrazek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6804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obrazek" descr="obrazek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4339121"/>
              <a:ext cx="6507997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obrazek" descr="obrazek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6804" y="4339121"/>
              <a:ext cx="6507996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" name="Prostokąt zaokrąglony 29"/>
          <p:cNvSpPr/>
          <p:nvPr/>
        </p:nvSpPr>
        <p:spPr>
          <a:xfrm>
            <a:off x="280256" y="4761482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40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rostokąt zaokrąglony 19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00418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2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" y="777755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Prostokąt zaokrąglony 23"/>
          <p:cNvSpPr/>
          <p:nvPr/>
        </p:nvSpPr>
        <p:spPr>
          <a:xfrm>
            <a:off x="7110043" y="3294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Picture 9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69" y="618318"/>
            <a:ext cx="3740637" cy="12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4" y="520311"/>
            <a:ext cx="813389" cy="12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1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31" y="2385186"/>
            <a:ext cx="1151711" cy="11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12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6" y="6745183"/>
            <a:ext cx="1187709" cy="118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3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0" y="5301658"/>
            <a:ext cx="741294" cy="11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obrazek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04" y="4330322"/>
            <a:ext cx="6507995" cy="43809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5" name="obrazek" descr="obrazek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/>
          <a:stretch/>
        </p:blipFill>
        <p:spPr bwMode="auto">
          <a:xfrm>
            <a:off x="1328402" y="4979509"/>
            <a:ext cx="4558396" cy="191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27404" y="1743779"/>
            <a:ext cx="2972618" cy="3764562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116" y="2128568"/>
            <a:ext cx="6513530" cy="3522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41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92" y="719401"/>
            <a:ext cx="670650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CO TO JEST PROFILAKTYKA?"/>
          <p:cNvSpPr txBox="1"/>
          <p:nvPr/>
        </p:nvSpPr>
        <p:spPr>
          <a:xfrm>
            <a:off x="5503803" y="2513829"/>
            <a:ext cx="5570436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>
                <a:solidFill>
                  <a:schemeClr val="accent3">
                    <a:lumMod val="50000"/>
                  </a:schemeClr>
                </a:solidFill>
              </a:rPr>
              <a:t>CO TO JEST PROFILAKTYKA?</a:t>
            </a:r>
            <a:endParaRPr sz="1200" spc="120" dirty="0">
              <a:solidFill>
                <a:schemeClr val="accent3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19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60" y="5081397"/>
            <a:ext cx="3780222" cy="3496032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Działania stosowane w celu zapobiegania czemuś…"/>
          <p:cNvSpPr txBox="1"/>
          <p:nvPr/>
        </p:nvSpPr>
        <p:spPr>
          <a:xfrm>
            <a:off x="5495098" y="3137829"/>
            <a:ext cx="5985806" cy="135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Działania</a:t>
            </a:r>
            <a:r>
              <a:rPr dirty="0"/>
              <a:t> </a:t>
            </a:r>
            <a:r>
              <a:rPr dirty="0" err="1"/>
              <a:t>stosowane</a:t>
            </a:r>
            <a:r>
              <a:rPr dirty="0"/>
              <a:t> w </a:t>
            </a:r>
            <a:r>
              <a:rPr dirty="0" err="1"/>
              <a:t>celu</a:t>
            </a:r>
            <a:r>
              <a:rPr dirty="0"/>
              <a:t> </a:t>
            </a:r>
            <a:r>
              <a:rPr dirty="0" err="1"/>
              <a:t>zapobiegania</a:t>
            </a:r>
            <a:r>
              <a:rPr dirty="0"/>
              <a:t> </a:t>
            </a:r>
            <a:r>
              <a:rPr dirty="0" err="1"/>
              <a:t>czemuś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(np. </a:t>
            </a:r>
            <a:r>
              <a:rPr dirty="0" err="1"/>
              <a:t>katastrofom</a:t>
            </a:r>
            <a:r>
              <a:rPr dirty="0"/>
              <a:t>, </a:t>
            </a:r>
            <a:r>
              <a:rPr dirty="0" err="1"/>
              <a:t>wypadkom</a:t>
            </a:r>
            <a:r>
              <a:rPr dirty="0"/>
              <a:t>)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Działania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środki</a:t>
            </a:r>
            <a:r>
              <a:rPr dirty="0"/>
              <a:t> </a:t>
            </a:r>
            <a:r>
              <a:rPr dirty="0" err="1"/>
              <a:t>stosowane</a:t>
            </a:r>
            <a:r>
              <a:rPr dirty="0"/>
              <a:t> w </a:t>
            </a:r>
            <a:r>
              <a:rPr dirty="0" err="1"/>
              <a:t>celu</a:t>
            </a:r>
            <a:r>
              <a:rPr dirty="0"/>
              <a:t> </a:t>
            </a:r>
            <a:r>
              <a:rPr dirty="0" err="1"/>
              <a:t>zapobiegania</a:t>
            </a:r>
            <a:r>
              <a:rPr dirty="0"/>
              <a:t> </a:t>
            </a: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c</a:t>
            </a:r>
            <a:r>
              <a:rPr dirty="0" err="1"/>
              <a:t>horobom</a:t>
            </a:r>
            <a:r>
              <a:rPr lang="pl-PL"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2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8248" y="5192903"/>
            <a:ext cx="4944477" cy="3780577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definicje za: Uniwersalny słownik języka polskiego, Wydawnictwo Naukowe PWN, Warszawa 2003"/>
          <p:cNvSpPr txBox="1"/>
          <p:nvPr/>
        </p:nvSpPr>
        <p:spPr>
          <a:xfrm>
            <a:off x="5491007" y="4544600"/>
            <a:ext cx="5427768" cy="23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" cap="none" spc="70"/>
            </a:pP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definicje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Uniwersalny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słownik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języka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polskiego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Wydawnictwo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Naukowe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PWN, Warszawa 2003</a:t>
            </a:r>
          </a:p>
        </p:txBody>
      </p:sp>
      <p:sp>
        <p:nvSpPr>
          <p:cNvPr id="424" name="Jak zapobiegać…"/>
          <p:cNvSpPr txBox="1"/>
          <p:nvPr/>
        </p:nvSpPr>
        <p:spPr>
          <a:xfrm>
            <a:off x="782147" y="5568875"/>
            <a:ext cx="400269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Jak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zapobiegać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chorobom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zębów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sz="1200" spc="120" dirty="0">
              <a:solidFill>
                <a:schemeClr val="accent3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25" name="Wizyty kontrolne u dentysty…"/>
          <p:cNvSpPr txBox="1"/>
          <p:nvPr/>
        </p:nvSpPr>
        <p:spPr>
          <a:xfrm>
            <a:off x="779585" y="6829413"/>
            <a:ext cx="3561103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Wizyty</a:t>
            </a:r>
            <a:r>
              <a:rPr dirty="0"/>
              <a:t> </a:t>
            </a:r>
            <a:r>
              <a:rPr dirty="0" err="1"/>
              <a:t>kontrolne</a:t>
            </a:r>
            <a:r>
              <a:rPr dirty="0"/>
              <a:t> u </a:t>
            </a:r>
            <a:r>
              <a:rPr dirty="0" err="1"/>
              <a:t>dentysty</a:t>
            </a:r>
            <a:r>
              <a:rPr lang="pl-PL"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Przynajmniej</a:t>
            </a:r>
            <a:r>
              <a:rPr dirty="0"/>
              <a:t> </a:t>
            </a:r>
            <a:r>
              <a:rPr dirty="0" err="1"/>
              <a:t>raz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pół</a:t>
            </a:r>
            <a:r>
              <a:rPr dirty="0"/>
              <a:t> </a:t>
            </a:r>
            <a:r>
              <a:rPr dirty="0" err="1"/>
              <a:t>roku</a:t>
            </a:r>
            <a:r>
              <a:rPr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26" name="obraze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5" y="1915697"/>
            <a:ext cx="2216548" cy="302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99461">
            <a:off x="3434025" y="2681363"/>
            <a:ext cx="2057615" cy="1498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389453" flipH="1">
            <a:off x="5488937" y="5599613"/>
            <a:ext cx="1630023" cy="61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51" y="926175"/>
            <a:ext cx="5369698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453" y="4274902"/>
            <a:ext cx="1799257" cy="444889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F8A8D4D8-1E39-4E6A-B620-0E53E17F42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01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122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403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921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 advAuto="0"/>
      <p:bldP spid="412" grpId="0" animBg="1" advAuto="0"/>
      <p:bldP spid="413" grpId="0" animBg="1" advAuto="0"/>
      <p:bldP spid="418" grpId="0" animBg="1"/>
      <p:bldP spid="420" grpId="0" uiExpand="1" build="p" animBg="1"/>
      <p:bldP spid="423" grpId="0" animBg="1"/>
      <p:bldP spid="424" grpId="0" animBg="1"/>
      <p:bldP spid="42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aze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8" y="3746580"/>
            <a:ext cx="7991934" cy="5141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800" y="-1123229"/>
            <a:ext cx="9721396" cy="655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7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810" y="1098182"/>
            <a:ext cx="5177629" cy="2958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100" y="4435212"/>
            <a:ext cx="42532" cy="4667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6"/>
          <a:stretch/>
        </p:blipFill>
        <p:spPr bwMode="auto">
          <a:xfrm>
            <a:off x="369553" y="5928360"/>
            <a:ext cx="4689475" cy="367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7" y="4925806"/>
            <a:ext cx="1104821" cy="1020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uj"/>
          <p:cNvGrpSpPr/>
          <p:nvPr/>
        </p:nvGrpSpPr>
        <p:grpSpPr>
          <a:xfrm>
            <a:off x="-2" y="-15910"/>
            <a:ext cx="13004802" cy="8734248"/>
            <a:chOff x="-1" y="0"/>
            <a:chExt cx="13004801" cy="8734247"/>
          </a:xfrm>
        </p:grpSpPr>
        <p:pic>
          <p:nvPicPr>
            <p:cNvPr id="7" name="obrazek" descr="obrazek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obrazek" descr="obrazek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6804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obrazek" descr="obrazek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4339121"/>
              <a:ext cx="6507998" cy="4395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obrazek" descr="obrazek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6804" y="4339121"/>
              <a:ext cx="6507996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" name="Prostokąt zaokrąglony 25"/>
          <p:cNvSpPr/>
          <p:nvPr/>
        </p:nvSpPr>
        <p:spPr>
          <a:xfrm>
            <a:off x="280256" y="4761482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Prostokąt zaokrąglony 26"/>
          <p:cNvSpPr/>
          <p:nvPr/>
        </p:nvSpPr>
        <p:spPr>
          <a:xfrm>
            <a:off x="7170749" y="4739094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3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rostokąt zaokrąglony 10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00418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2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" y="777755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Prostokąt zaokrąglony 14"/>
          <p:cNvSpPr/>
          <p:nvPr/>
        </p:nvSpPr>
        <p:spPr>
          <a:xfrm>
            <a:off x="7110043" y="3294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6" name="Picture 9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69" y="618318"/>
            <a:ext cx="3740637" cy="12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4" y="520311"/>
            <a:ext cx="813389" cy="12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31" y="2385186"/>
            <a:ext cx="1151711" cy="11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2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6" y="6745183"/>
            <a:ext cx="1187709" cy="118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3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0" y="5301658"/>
            <a:ext cx="741294" cy="11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/>
          <a:stretch/>
        </p:blipFill>
        <p:spPr bwMode="auto">
          <a:xfrm>
            <a:off x="8751304" y="4974324"/>
            <a:ext cx="4372445" cy="181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5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43" y="6646489"/>
            <a:ext cx="1168758" cy="116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6" descr="pasted-imag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89" y="5296691"/>
            <a:ext cx="910321" cy="109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/>
          <a:stretch/>
        </p:blipFill>
        <p:spPr bwMode="auto">
          <a:xfrm>
            <a:off x="1328402" y="5094421"/>
            <a:ext cx="4509845" cy="189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obrazek" descr="obrazek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27404" y="1743779"/>
            <a:ext cx="2972618" cy="3764562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43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6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3002757" y="-392906"/>
            <a:ext cx="6997700" cy="88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0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1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zaokrąglony 1"/>
          <p:cNvSpPr/>
          <p:nvPr/>
        </p:nvSpPr>
        <p:spPr>
          <a:xfrm>
            <a:off x="2241804" y="3905458"/>
            <a:ext cx="8931021" cy="4483151"/>
          </a:xfrm>
          <a:prstGeom prst="round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Picture 12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991100"/>
            <a:ext cx="7269163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6690519" y="3412331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9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4606132" y="3536156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833EED9-E0EA-40A3-8A59-19571EB72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 animBg="1" advAuto="0"/>
      <p:bldP spid="438" grpId="0" animBg="1" advAuto="0"/>
      <p:bldP spid="439" grpId="0" animBg="1" advAuto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9" y="2866627"/>
            <a:ext cx="779303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64" y="817336"/>
            <a:ext cx="762856" cy="4512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8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35" y="2815041"/>
            <a:ext cx="5087206" cy="586498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Box 12"/>
          <p:cNvSpPr txBox="1">
            <a:spLocks/>
          </p:cNvSpPr>
          <p:nvPr/>
        </p:nvSpPr>
        <p:spPr bwMode="auto">
          <a:xfrm>
            <a:off x="1535536" y="4062526"/>
            <a:ext cx="5299529" cy="5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WASZE ZĘBY SĄ CZYSTE?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24" name="Text Box 12"/>
          <p:cNvSpPr txBox="1">
            <a:spLocks/>
          </p:cNvSpPr>
          <p:nvPr/>
        </p:nvSpPr>
        <p:spPr bwMode="auto">
          <a:xfrm>
            <a:off x="2486547" y="4732373"/>
            <a:ext cx="4747453" cy="5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MAJĄ OSAD I KAMIEŃ?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25" name="Text Box 12"/>
          <p:cNvSpPr txBox="1">
            <a:spLocks/>
          </p:cNvSpPr>
          <p:nvPr/>
        </p:nvSpPr>
        <p:spPr bwMode="auto">
          <a:xfrm>
            <a:off x="818272" y="5374779"/>
            <a:ext cx="5925661" cy="98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WYGLĄDA JĘZYK, 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JEST ROŻOWY, BEZ NALOTU?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26" name="Text Box 12"/>
          <p:cNvSpPr txBox="1">
            <a:spLocks/>
          </p:cNvSpPr>
          <p:nvPr/>
        </p:nvSpPr>
        <p:spPr bwMode="auto">
          <a:xfrm>
            <a:off x="1927551" y="6463326"/>
            <a:ext cx="4816382" cy="14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WYGLĄDAJĄ DZIĄSŁA, 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SĄ RÓŻOWE CZY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 ZACZERWIENIONE?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7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42" y="788742"/>
            <a:ext cx="4544356" cy="1130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9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CO BY SIĘ STAŁO,"/>
          <p:cNvSpPr txBox="1"/>
          <p:nvPr/>
        </p:nvSpPr>
        <p:spPr>
          <a:xfrm>
            <a:off x="3171869" y="2199974"/>
            <a:ext cx="331671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BY SIĘ STAŁO,</a:t>
            </a:r>
          </a:p>
        </p:txBody>
      </p:sp>
      <p:sp>
        <p:nvSpPr>
          <p:cNvPr id="196" name="GDYBYŚMY NIE MYLI ZĘBÓW?"/>
          <p:cNvSpPr txBox="1"/>
          <p:nvPr/>
        </p:nvSpPr>
        <p:spPr>
          <a:xfrm>
            <a:off x="5372299" y="2591986"/>
            <a:ext cx="509433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cap="none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GDYBYŚMY NIE MYLI ZĘBÓW?</a:t>
            </a:r>
          </a:p>
        </p:txBody>
      </p:sp>
      <p:pic>
        <p:nvPicPr>
          <p:cNvPr id="198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13" y="3447925"/>
            <a:ext cx="4134596" cy="413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braze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565" y="3288875"/>
            <a:ext cx="4826090" cy="4301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7" y="3447925"/>
            <a:ext cx="4134596" cy="413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17" y="5056737"/>
            <a:ext cx="9130135" cy="4517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44684" y="2851602"/>
            <a:ext cx="6354149" cy="256086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0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O SIĘ DZIEJE W JAMIE USTNEJ PO ZJEDZENIU POSIŁKU?"/>
          <p:cNvSpPr txBox="1"/>
          <p:nvPr/>
        </p:nvSpPr>
        <p:spPr>
          <a:xfrm>
            <a:off x="1278511" y="2355534"/>
            <a:ext cx="104477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SIĘ DZIEJE W JAMIE USTNEJ PO ZJEDZENIU POSIŁKU?</a:t>
            </a:r>
          </a:p>
        </p:txBody>
      </p:sp>
      <p:pic>
        <p:nvPicPr>
          <p:cNvPr id="210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527" y="5063483"/>
            <a:ext cx="3426930" cy="353985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sztki jedzenia pozostają na zębach. Wskutek działania…"/>
          <p:cNvSpPr txBox="1"/>
          <p:nvPr/>
        </p:nvSpPr>
        <p:spPr>
          <a:xfrm>
            <a:off x="1028948" y="5207112"/>
            <a:ext cx="8659422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cap="none" dirty="0">
                <a:sym typeface="Open Sans"/>
              </a:rPr>
              <a:t>Resztki jedzenia pozostają w jamie ustnej, również na zębach.</a:t>
            </a:r>
            <a:br>
              <a:rPr lang="pl-PL" sz="2000" cap="none" dirty="0">
                <a:sym typeface="Open Sans"/>
              </a:rPr>
            </a:br>
            <a:r>
              <a:rPr lang="pl-PL" sz="2000" cap="none" dirty="0">
                <a:sym typeface="Open Sans"/>
              </a:rPr>
              <a:t>Sprzyjają temu zagłębienia na powierzchniach zębów nazywane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cap="none" dirty="0">
                <a:sym typeface="Open Sans"/>
              </a:rPr>
              <a:t>bruzdami. Substancje zawarte w jedzeniu są pokarmem dla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cap="none" dirty="0">
                <a:sym typeface="Open Sans"/>
              </a:rPr>
              <a:t>bakterii (głównie cukry). Z nich powstają kwasy, które uszkadzają</a:t>
            </a:r>
            <a:br>
              <a:rPr lang="pl-PL" sz="2000" cap="none" dirty="0">
                <a:sym typeface="Open Sans"/>
              </a:rPr>
            </a:br>
            <a:r>
              <a:rPr lang="pl-PL" sz="2000" cap="none" dirty="0">
                <a:sym typeface="Open Sans"/>
              </a:rPr>
              <a:t>szkliwo (staje się szorstkie). </a:t>
            </a:r>
            <a:r>
              <a:rPr lang="pl-PL" sz="2000" b="1" cap="none" dirty="0">
                <a:solidFill>
                  <a:srgbClr val="AFCE54"/>
                </a:solidFill>
                <a:sym typeface="Open Sans"/>
              </a:rPr>
              <a:t>W ten sposób zaczyna się próchnica.</a:t>
            </a:r>
            <a:endParaRPr sz="3200" b="1" dirty="0">
              <a:solidFill>
                <a:srgbClr val="AFCE54"/>
              </a:solidFill>
            </a:endParaRPr>
          </a:p>
        </p:txBody>
      </p:sp>
      <p:pic>
        <p:nvPicPr>
          <p:cNvPr id="213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8" y="2865117"/>
            <a:ext cx="1651580" cy="208804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Zęby zaatakowane przez próchnicę są bazą, z której bakterie mogą…"/>
          <p:cNvSpPr txBox="1"/>
          <p:nvPr/>
        </p:nvSpPr>
        <p:spPr>
          <a:xfrm>
            <a:off x="2721610" y="3219733"/>
            <a:ext cx="577722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000" dirty="0" err="1"/>
              <a:t>Zęby</a:t>
            </a:r>
            <a:r>
              <a:rPr sz="2000" dirty="0"/>
              <a:t> </a:t>
            </a:r>
            <a:r>
              <a:rPr sz="2000" dirty="0" err="1"/>
              <a:t>zaatakowane</a:t>
            </a:r>
            <a:r>
              <a:rPr sz="2000" dirty="0"/>
              <a:t> </a:t>
            </a:r>
            <a:r>
              <a:rPr sz="2000" dirty="0" err="1"/>
              <a:t>przez</a:t>
            </a:r>
            <a:r>
              <a:rPr sz="2000" dirty="0"/>
              <a:t> </a:t>
            </a:r>
            <a:r>
              <a:rPr sz="2000" dirty="0" err="1"/>
              <a:t>próchnicę</a:t>
            </a:r>
            <a:r>
              <a:rPr sz="2000" dirty="0"/>
              <a:t> </a:t>
            </a:r>
            <a:r>
              <a:rPr sz="2000" dirty="0" err="1"/>
              <a:t>są</a:t>
            </a:r>
            <a:r>
              <a:rPr sz="2000" dirty="0"/>
              <a:t> </a:t>
            </a:r>
            <a:r>
              <a:rPr sz="2000" dirty="0" err="1"/>
              <a:t>bazą</a:t>
            </a:r>
            <a:r>
              <a:rPr sz="2000" dirty="0"/>
              <a:t>, </a:t>
            </a:r>
            <a:endParaRPr lang="pl-PL" sz="2000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000" dirty="0"/>
              <a:t>z </a:t>
            </a:r>
            <a:r>
              <a:rPr sz="2000" dirty="0" err="1"/>
              <a:t>której</a:t>
            </a:r>
            <a:r>
              <a:rPr sz="2000" dirty="0"/>
              <a:t> </a:t>
            </a:r>
            <a:r>
              <a:rPr sz="2000" dirty="0" err="1"/>
              <a:t>bakterie</a:t>
            </a:r>
            <a:r>
              <a:rPr sz="2000" dirty="0"/>
              <a:t> </a:t>
            </a:r>
            <a:r>
              <a:rPr sz="2000" dirty="0" err="1"/>
              <a:t>mogą</a:t>
            </a:r>
            <a:r>
              <a:rPr sz="2000" dirty="0"/>
              <a:t> </a:t>
            </a:r>
            <a:r>
              <a:rPr sz="2000" dirty="0" err="1"/>
              <a:t>wyruszyć</a:t>
            </a:r>
            <a:r>
              <a:rPr sz="2000" dirty="0"/>
              <a:t> do </a:t>
            </a:r>
            <a:r>
              <a:rPr sz="2000" dirty="0" err="1"/>
              <a:t>płuc</a:t>
            </a:r>
            <a:r>
              <a:rPr sz="2000" dirty="0"/>
              <a:t>, </a:t>
            </a:r>
            <a:endParaRPr lang="pl-PL" sz="2000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000" dirty="0"/>
              <a:t>do </a:t>
            </a:r>
            <a:r>
              <a:rPr sz="2000" dirty="0" err="1"/>
              <a:t>serca</a:t>
            </a:r>
            <a:r>
              <a:rPr sz="2000" dirty="0"/>
              <a:t>, </a:t>
            </a:r>
            <a:r>
              <a:rPr sz="2000" dirty="0" err="1"/>
              <a:t>powodując</a:t>
            </a:r>
            <a:r>
              <a:rPr sz="2000" dirty="0"/>
              <a:t> </a:t>
            </a:r>
            <a:r>
              <a:rPr sz="2000" dirty="0" err="1"/>
              <a:t>poważne</a:t>
            </a:r>
            <a:r>
              <a:rPr sz="2000" dirty="0"/>
              <a:t> </a:t>
            </a:r>
            <a:r>
              <a:rPr sz="2000" dirty="0" err="1"/>
              <a:t>choroby</a:t>
            </a:r>
            <a:r>
              <a:rPr sz="2000" dirty="0"/>
              <a:t>.   </a:t>
            </a:r>
          </a:p>
        </p:txBody>
      </p:sp>
      <p:sp>
        <p:nvSpPr>
          <p:cNvPr id="215" name="Co trzeba robić, żeby tego uniknąć?"/>
          <p:cNvSpPr txBox="1"/>
          <p:nvPr/>
        </p:nvSpPr>
        <p:spPr>
          <a:xfrm>
            <a:off x="1065177" y="7308969"/>
            <a:ext cx="77246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A4C249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</a:t>
            </a: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robić</a:t>
            </a:r>
            <a:r>
              <a:rPr dirty="0"/>
              <a:t>, </a:t>
            </a:r>
            <a:r>
              <a:rPr dirty="0" err="1"/>
              <a:t>żeby</a:t>
            </a:r>
            <a:r>
              <a:rPr dirty="0"/>
              <a:t> </a:t>
            </a:r>
            <a:r>
              <a:rPr dirty="0" err="1"/>
              <a:t>tego</a:t>
            </a:r>
            <a:r>
              <a:rPr dirty="0"/>
              <a:t> </a:t>
            </a:r>
            <a:r>
              <a:rPr dirty="0" err="1"/>
              <a:t>uniknąć</a:t>
            </a:r>
            <a:r>
              <a:rPr dirty="0"/>
              <a:t>?</a:t>
            </a:r>
          </a:p>
        </p:txBody>
      </p:sp>
      <p:sp>
        <p:nvSpPr>
          <p:cNvPr id="216" name="WYSTARCZĄ CZTERY PROSTE KROKI"/>
          <p:cNvSpPr txBox="1"/>
          <p:nvPr/>
        </p:nvSpPr>
        <p:spPr>
          <a:xfrm>
            <a:off x="3468270" y="7935385"/>
            <a:ext cx="606825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cap="none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WYSTARCZĄ CZTERY PROSTE KROKI</a:t>
            </a:r>
          </a:p>
        </p:txBody>
      </p:sp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 advAuto="0"/>
      <p:bldP spid="211" grpId="1" animBg="1" advAuto="0"/>
      <p:bldP spid="214" grpId="0" animBg="1" advAuto="0"/>
      <p:bldP spid="215" grpId="0" animBg="1"/>
      <p:bldP spid="2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-65088"/>
            <a:ext cx="14214475" cy="98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" name="Text Box 2"/>
          <p:cNvSpPr txBox="1">
            <a:spLocks/>
          </p:cNvSpPr>
          <p:nvPr/>
        </p:nvSpPr>
        <p:spPr bwMode="auto">
          <a:xfrm>
            <a:off x="6398052" y="8934524"/>
            <a:ext cx="207109" cy="3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13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6</a:t>
            </a:r>
          </a:p>
        </p:txBody>
      </p:sp>
      <p:pic>
        <p:nvPicPr>
          <p:cNvPr id="57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5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569913"/>
            <a:ext cx="6402387" cy="810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" name="Picture 6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428750"/>
            <a:ext cx="284956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" name="Picture 7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468438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" name="Picture 8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452563"/>
            <a:ext cx="190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425700"/>
            <a:ext cx="29241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10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595563"/>
            <a:ext cx="327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Picture 11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60191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12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35400"/>
            <a:ext cx="70008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13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746500"/>
            <a:ext cx="3111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4612341" y="4628356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15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04666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33963"/>
            <a:ext cx="4000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/>
          <a:stretch/>
        </p:blipFill>
        <p:spPr bwMode="auto">
          <a:xfrm>
            <a:off x="4585447" y="3494507"/>
            <a:ext cx="3370872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67B0A12-8E53-495C-9FA0-E3494BEDEC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2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O JEST POTRZEBNE DO PRAWIDŁOWEGO MYCIA ZĘBÓW?"/>
          <p:cNvSpPr txBox="1"/>
          <p:nvPr/>
        </p:nvSpPr>
        <p:spPr>
          <a:xfrm>
            <a:off x="1376652" y="2495537"/>
            <a:ext cx="106559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JEST POTRZEBNE DO PRAWIDŁOWEGO MYCIA ZĘBÓW?</a:t>
            </a:r>
          </a:p>
        </p:txBody>
      </p:sp>
      <p:pic>
        <p:nvPicPr>
          <p:cNvPr id="231" name="DSU_ZAB.psd" descr="DSU_ZAB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490" y="2376618"/>
            <a:ext cx="7502914" cy="6430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9461">
            <a:off x="1699043" y="5927953"/>
            <a:ext cx="1299820" cy="94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046" y="5378954"/>
            <a:ext cx="1192470" cy="447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389453">
            <a:off x="2434356" y="3979145"/>
            <a:ext cx="913541" cy="342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tubka niebieska.png" descr="tubka niebiesk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94387">
            <a:off x="748140" y="3503236"/>
            <a:ext cx="1258538" cy="127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tubka mietowa.png" descr="tubka mietow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65999">
            <a:off x="631394" y="2987547"/>
            <a:ext cx="1492030" cy="151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zczoteczka +zadanie.png" descr="szczoteczka +zadani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543077">
            <a:off x="10059598" y="5375917"/>
            <a:ext cx="2827178" cy="45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9" y="4682177"/>
            <a:ext cx="475231" cy="3759545"/>
          </a:xfrm>
          <a:prstGeom prst="rect">
            <a:avLst/>
          </a:prstGeom>
        </p:spPr>
      </p:pic>
      <p:pic>
        <p:nvPicPr>
          <p:cNvPr id="20" name="obrazek" descr="obrazek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e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4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ŻUCHWA"/>
          <p:cNvSpPr txBox="1"/>
          <p:nvPr/>
        </p:nvSpPr>
        <p:spPr>
          <a:xfrm>
            <a:off x="-918634" y="7502662"/>
            <a:ext cx="34639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700" b="1" cap="none" spc="136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ŻUCHWA</a:t>
            </a:r>
          </a:p>
        </p:txBody>
      </p:sp>
      <p:sp>
        <p:nvSpPr>
          <p:cNvPr id="248" name="SZCZĘKA"/>
          <p:cNvSpPr txBox="1"/>
          <p:nvPr/>
        </p:nvSpPr>
        <p:spPr>
          <a:xfrm>
            <a:off x="2119690" y="2151729"/>
            <a:ext cx="34639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700" b="1" cap="none" spc="136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SZCZĘKA</a:t>
            </a:r>
          </a:p>
        </p:txBody>
      </p:sp>
      <p:pic>
        <p:nvPicPr>
          <p:cNvPr id="249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2 razy dziennie"/>
          <p:cNvSpPr txBox="1"/>
          <p:nvPr/>
        </p:nvSpPr>
        <p:spPr>
          <a:xfrm>
            <a:off x="4901563" y="2829432"/>
            <a:ext cx="5217775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lang="pl-PL" dirty="0">
                <a:solidFill>
                  <a:srgbClr val="AFCE54"/>
                </a:solidFill>
              </a:rPr>
              <a:t>Minimum </a:t>
            </a:r>
            <a:r>
              <a:rPr dirty="0">
                <a:solidFill>
                  <a:srgbClr val="AFCE54"/>
                </a:solidFill>
              </a:rPr>
              <a:t>2 </a:t>
            </a:r>
            <a:r>
              <a:rPr dirty="0" err="1">
                <a:solidFill>
                  <a:srgbClr val="AFCE54"/>
                </a:solidFill>
              </a:rPr>
              <a:t>razy</a:t>
            </a:r>
            <a:r>
              <a:rPr dirty="0">
                <a:solidFill>
                  <a:srgbClr val="AFCE54"/>
                </a:solidFill>
              </a:rPr>
              <a:t> </a:t>
            </a:r>
            <a:r>
              <a:rPr dirty="0" err="1">
                <a:solidFill>
                  <a:srgbClr val="AFCE54"/>
                </a:solidFill>
              </a:rPr>
              <a:t>dziennie</a:t>
            </a:r>
            <a:r>
              <a:rPr lang="pl-PL" dirty="0">
                <a:solidFill>
                  <a:srgbClr val="AFCE54"/>
                </a:solidFill>
              </a:rPr>
              <a:t> </a:t>
            </a:r>
            <a:endParaRPr sz="1200" spc="120" dirty="0">
              <a:solidFill>
                <a:srgbClr val="AFCE54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4" name="Najlepiej po każdym posiłku"/>
          <p:cNvSpPr txBox="1"/>
          <p:nvPr/>
        </p:nvSpPr>
        <p:spPr>
          <a:xfrm>
            <a:off x="2101648" y="3870255"/>
            <a:ext cx="623568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>
                <a:solidFill>
                  <a:srgbClr val="AFCE54"/>
                </a:solidFill>
              </a:rPr>
              <a:t>Najlepiej po każdym posiłku</a:t>
            </a:r>
            <a:endParaRPr sz="1200" spc="120">
              <a:solidFill>
                <a:srgbClr val="AFCE54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5" name="Minimum 2 minuty"/>
          <p:cNvSpPr txBox="1"/>
          <p:nvPr/>
        </p:nvSpPr>
        <p:spPr>
          <a:xfrm>
            <a:off x="1363813" y="5380006"/>
            <a:ext cx="497572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lang="pl-PL" dirty="0">
                <a:solidFill>
                  <a:srgbClr val="AFCE54"/>
                </a:solidFill>
              </a:rPr>
              <a:t>Przez </a:t>
            </a:r>
            <a:r>
              <a:rPr dirty="0">
                <a:solidFill>
                  <a:srgbClr val="AFCE54"/>
                </a:solidFill>
              </a:rPr>
              <a:t>Minimum 2 </a:t>
            </a:r>
            <a:r>
              <a:rPr dirty="0" err="1">
                <a:solidFill>
                  <a:srgbClr val="AFCE54"/>
                </a:solidFill>
              </a:rPr>
              <a:t>minuty</a:t>
            </a:r>
            <a:endParaRPr sz="1200" spc="120" dirty="0">
              <a:solidFill>
                <a:srgbClr val="AFCE54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6" name="Wymiana szczoteczki…"/>
          <p:cNvSpPr txBox="1"/>
          <p:nvPr/>
        </p:nvSpPr>
        <p:spPr>
          <a:xfrm>
            <a:off x="2971526" y="6954676"/>
            <a:ext cx="550150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dirty="0">
                <a:solidFill>
                  <a:srgbClr val="AFCE54"/>
                </a:solidFill>
              </a:rPr>
              <a:t>S</a:t>
            </a:r>
            <a:r>
              <a:rPr dirty="0" err="1">
                <a:solidFill>
                  <a:srgbClr val="AFCE54"/>
                </a:solidFill>
              </a:rPr>
              <a:t>zczoteczk</a:t>
            </a:r>
            <a:r>
              <a:rPr lang="pl-PL" dirty="0">
                <a:solidFill>
                  <a:srgbClr val="AFCE54"/>
                </a:solidFill>
              </a:rPr>
              <a:t>ą wymienianą</a:t>
            </a:r>
            <a:r>
              <a:rPr dirty="0">
                <a:solidFill>
                  <a:srgbClr val="AFCE54"/>
                </a:solidFill>
              </a:rPr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>
                <a:solidFill>
                  <a:srgbClr val="AFCE54"/>
                </a:solidFill>
              </a:rPr>
              <a:t>co 2-3 </a:t>
            </a:r>
            <a:r>
              <a:rPr dirty="0" err="1">
                <a:solidFill>
                  <a:srgbClr val="AFCE54"/>
                </a:solidFill>
              </a:rPr>
              <a:t>miesiące</a:t>
            </a:r>
            <a:r>
              <a:rPr dirty="0">
                <a:solidFill>
                  <a:srgbClr val="AFCE54"/>
                </a:solidFill>
              </a:rPr>
              <a:t> </a:t>
            </a:r>
          </a:p>
        </p:txBody>
      </p:sp>
      <p:pic>
        <p:nvPicPr>
          <p:cNvPr id="257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5" y="2303468"/>
            <a:ext cx="2458744" cy="1410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49" y="4768589"/>
            <a:ext cx="1122872" cy="147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5" y="2745353"/>
            <a:ext cx="2268568" cy="234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4907">
            <a:off x="95003" y="6919072"/>
            <a:ext cx="3452456" cy="55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01" y="1655621"/>
            <a:ext cx="3012489" cy="7448769"/>
          </a:xfrm>
          <a:prstGeom prst="rect">
            <a:avLst/>
          </a:prstGeom>
        </p:spPr>
      </p:pic>
      <p:pic>
        <p:nvPicPr>
          <p:cNvPr id="21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172915B2-3614-48B4-95D6-D171C0DA02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4" grpId="0" animBg="1"/>
      <p:bldP spid="255" grpId="0" animBg="1"/>
      <p:bldP spid="2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35861" y="7223680"/>
            <a:ext cx="4862926" cy="1885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4" y="5459108"/>
            <a:ext cx="4749353" cy="20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920" y="6590253"/>
            <a:ext cx="5478198" cy="295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42379" y="2942255"/>
            <a:ext cx="4134475" cy="295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82" y="2552754"/>
            <a:ext cx="3598994" cy="195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ana kopiaq.png" descr="piana kopia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752057" y="3822422"/>
            <a:ext cx="1449731" cy="1974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Warstwa 1.png" descr="Warstwa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76098">
            <a:off x="3071320" y="3972141"/>
            <a:ext cx="1959578" cy="167804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Prawidłowa technika szczotkowania zębów"/>
          <p:cNvSpPr txBox="1"/>
          <p:nvPr/>
        </p:nvSpPr>
        <p:spPr>
          <a:xfrm>
            <a:off x="1597091" y="1994320"/>
            <a:ext cx="955903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Prawidłowa</a:t>
            </a:r>
            <a:r>
              <a:rPr dirty="0"/>
              <a:t> </a:t>
            </a:r>
            <a:r>
              <a:rPr dirty="0" err="1"/>
              <a:t>technika</a:t>
            </a:r>
            <a:r>
              <a:rPr dirty="0"/>
              <a:t> </a:t>
            </a:r>
            <a:r>
              <a:rPr dirty="0" err="1"/>
              <a:t>szczotkowania</a:t>
            </a:r>
            <a:r>
              <a:rPr dirty="0"/>
              <a:t> </a:t>
            </a:r>
            <a:r>
              <a:rPr dirty="0" err="1"/>
              <a:t>zębów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6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178" y="719644"/>
            <a:ext cx="6550863" cy="168204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Nie szoruj!…"/>
          <p:cNvSpPr txBox="1"/>
          <p:nvPr/>
        </p:nvSpPr>
        <p:spPr>
          <a:xfrm>
            <a:off x="9329139" y="3028872"/>
            <a:ext cx="3563451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 sz="2500" b="1" spc="250">
                <a:solidFill>
                  <a:srgbClr val="A4C249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szoruj</a:t>
            </a:r>
            <a:r>
              <a:rPr dirty="0"/>
              <a:t>!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Zęby</a:t>
            </a:r>
            <a:r>
              <a:rPr sz="1400" spc="200" dirty="0"/>
              <a:t> </a:t>
            </a:r>
            <a:r>
              <a:rPr sz="1400" spc="200" dirty="0" err="1"/>
              <a:t>czyścimy</a:t>
            </a:r>
            <a:r>
              <a:rPr sz="1400" spc="200" dirty="0"/>
              <a:t> </a:t>
            </a:r>
            <a:r>
              <a:rPr sz="1400" spc="200" dirty="0" err="1"/>
              <a:t>tak</a:t>
            </a:r>
            <a:r>
              <a:rPr sz="1400" spc="200" dirty="0"/>
              <a:t>, </a:t>
            </a:r>
            <a:r>
              <a:rPr sz="1400" spc="200" dirty="0" err="1"/>
              <a:t>jakbyśmy</a:t>
            </a:r>
            <a:endParaRPr lang="pl-PL" sz="1400" spc="200" dirty="0"/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je </a:t>
            </a:r>
            <a:r>
              <a:rPr sz="1400" spc="200" dirty="0" err="1"/>
              <a:t>zamiatali</a:t>
            </a:r>
            <a:r>
              <a:rPr sz="1400" spc="200" dirty="0"/>
              <a:t>, </a:t>
            </a:r>
            <a:r>
              <a:rPr sz="1400" spc="200" dirty="0" err="1"/>
              <a:t>zaczynając</a:t>
            </a:r>
            <a:endParaRPr lang="pl-PL" sz="1400" spc="200" dirty="0"/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od </a:t>
            </a:r>
            <a:r>
              <a:rPr sz="1400" spc="200" dirty="0" err="1"/>
              <a:t>strony</a:t>
            </a:r>
            <a:r>
              <a:rPr sz="1400" spc="200" dirty="0"/>
              <a:t> </a:t>
            </a:r>
            <a:r>
              <a:rPr sz="1400" spc="200" dirty="0" err="1"/>
              <a:t>dziąsła</a:t>
            </a:r>
            <a:r>
              <a:rPr sz="1400" spc="200" dirty="0"/>
              <a:t> </a:t>
            </a:r>
            <a:endParaRPr lang="pl-PL" sz="1400" spc="200" dirty="0"/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do </a:t>
            </a:r>
            <a:r>
              <a:rPr sz="1400" spc="200" dirty="0" err="1"/>
              <a:t>korony</a:t>
            </a:r>
            <a:r>
              <a:rPr sz="1400" spc="200" dirty="0"/>
              <a:t>.</a:t>
            </a:r>
          </a:p>
        </p:txBody>
      </p:sp>
      <p:pic>
        <p:nvPicPr>
          <p:cNvPr id="269" name="szczęka na wprost.psd" descr="szczęka na wprost.ps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324" y="2941702"/>
            <a:ext cx="5826043" cy="4118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zczoteczka +zadanie.png" descr="szczoteczka +zadani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76085">
            <a:off x="7280415" y="5305331"/>
            <a:ext cx="3628872" cy="582263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Myj zęby…"/>
          <p:cNvSpPr txBox="1"/>
          <p:nvPr/>
        </p:nvSpPr>
        <p:spPr>
          <a:xfrm>
            <a:off x="7681278" y="6915685"/>
            <a:ext cx="4903586" cy="1647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Myj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z </a:t>
            </a:r>
            <a:r>
              <a:rPr dirty="0" err="1"/>
              <a:t>każdej</a:t>
            </a:r>
            <a:r>
              <a:rPr dirty="0"/>
              <a:t> </a:t>
            </a:r>
            <a:r>
              <a:rPr dirty="0" err="1"/>
              <a:t>strony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Zaczynaj</a:t>
            </a:r>
            <a:r>
              <a:rPr sz="1400" spc="200" dirty="0"/>
              <a:t> od </a:t>
            </a:r>
            <a:r>
              <a:rPr sz="1400" spc="200" dirty="0" err="1"/>
              <a:t>strony</a:t>
            </a:r>
            <a:r>
              <a:rPr sz="1400" spc="200" dirty="0"/>
              <a:t> </a:t>
            </a:r>
            <a:r>
              <a:rPr sz="1400" spc="200" dirty="0" err="1"/>
              <a:t>policzka</a:t>
            </a:r>
            <a:r>
              <a:rPr sz="1400" spc="200" dirty="0"/>
              <a:t>, </a:t>
            </a:r>
            <a:r>
              <a:rPr sz="1400" spc="200" dirty="0" err="1"/>
              <a:t>potem</a:t>
            </a:r>
            <a:r>
              <a:rPr sz="1400" spc="200" dirty="0"/>
              <a:t> </a:t>
            </a:r>
            <a:r>
              <a:rPr sz="1400" spc="200" dirty="0" err="1"/>
              <a:t>myj</a:t>
            </a:r>
            <a:r>
              <a:rPr sz="1400" spc="2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zęby</a:t>
            </a:r>
            <a:r>
              <a:rPr sz="1400" spc="200" dirty="0"/>
              <a:t> od </a:t>
            </a:r>
            <a:r>
              <a:rPr sz="1400" spc="200" dirty="0" err="1"/>
              <a:t>strony</a:t>
            </a:r>
            <a:r>
              <a:rPr sz="1400" spc="200" dirty="0"/>
              <a:t> </a:t>
            </a:r>
            <a:r>
              <a:rPr sz="1400" spc="200" dirty="0" err="1"/>
              <a:t>języka</a:t>
            </a:r>
            <a:r>
              <a:rPr sz="1400" spc="200" dirty="0"/>
              <a:t>. </a:t>
            </a:r>
            <a:r>
              <a:rPr sz="1400" spc="200" dirty="0" err="1"/>
              <a:t>Dokładnie</a:t>
            </a:r>
            <a:r>
              <a:rPr sz="1400" spc="200" dirty="0"/>
              <a:t> </a:t>
            </a:r>
            <a:r>
              <a:rPr sz="1400" spc="200" dirty="0" err="1"/>
              <a:t>oczyszczaj</a:t>
            </a:r>
            <a:r>
              <a:rPr sz="1400" spc="2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powierzchnie</a:t>
            </a:r>
            <a:r>
              <a:rPr sz="1400" spc="200" dirty="0"/>
              <a:t> </a:t>
            </a:r>
            <a:r>
              <a:rPr sz="1400" spc="200" dirty="0" err="1"/>
              <a:t>zębów</a:t>
            </a:r>
            <a:r>
              <a:rPr sz="1400" spc="200" dirty="0"/>
              <a:t> </a:t>
            </a:r>
            <a:r>
              <a:rPr sz="1400" spc="200" dirty="0" err="1"/>
              <a:t>położonych</a:t>
            </a:r>
            <a:r>
              <a:rPr sz="1400" spc="200" dirty="0"/>
              <a:t> </a:t>
            </a:r>
            <a:r>
              <a:rPr sz="1400" spc="200" dirty="0" err="1"/>
              <a:t>głębiej</a:t>
            </a:r>
            <a:r>
              <a:rPr sz="1400" spc="200" dirty="0"/>
              <a:t>.</a:t>
            </a:r>
            <a:endParaRPr sz="1100" spc="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75" name="Myj zęby nie krócej niż…"/>
          <p:cNvSpPr txBox="1"/>
          <p:nvPr/>
        </p:nvSpPr>
        <p:spPr>
          <a:xfrm>
            <a:off x="430733" y="3018173"/>
            <a:ext cx="2563202" cy="745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Myj</a:t>
            </a:r>
            <a:r>
              <a:rPr sz="1400" spc="200" dirty="0"/>
              <a:t> </a:t>
            </a:r>
            <a:r>
              <a:rPr sz="1400" spc="200" dirty="0" err="1"/>
              <a:t>zęby</a:t>
            </a:r>
            <a:r>
              <a:rPr sz="1400" spc="200" dirty="0"/>
              <a:t> </a:t>
            </a:r>
            <a:r>
              <a:rPr sz="1400" spc="200" dirty="0" err="1"/>
              <a:t>nie</a:t>
            </a:r>
            <a:r>
              <a:rPr sz="1400" spc="200" dirty="0"/>
              <a:t> </a:t>
            </a:r>
            <a:r>
              <a:rPr sz="1400" spc="200" dirty="0" err="1"/>
              <a:t>krócej</a:t>
            </a:r>
            <a:r>
              <a:rPr sz="1400" spc="200" dirty="0"/>
              <a:t> </a:t>
            </a:r>
            <a:r>
              <a:rPr sz="1400" spc="200" dirty="0" err="1"/>
              <a:t>niż</a:t>
            </a:r>
            <a:endParaRPr sz="1400" spc="200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2-3 </a:t>
            </a:r>
            <a:r>
              <a:rPr dirty="0" err="1"/>
              <a:t>minuty</a:t>
            </a:r>
            <a:r>
              <a:rPr lang="pl-PL" dirty="0"/>
              <a:t>.</a:t>
            </a:r>
            <a:endParaRPr dirty="0"/>
          </a:p>
        </p:txBody>
      </p:sp>
      <p:sp>
        <p:nvSpPr>
          <p:cNvPr id="276" name="Resztki pasty dokładnie wypluj. Pamiętaj, że…"/>
          <p:cNvSpPr txBox="1"/>
          <p:nvPr/>
        </p:nvSpPr>
        <p:spPr>
          <a:xfrm>
            <a:off x="289924" y="5596462"/>
            <a:ext cx="4358565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Resztki</a:t>
            </a:r>
            <a:r>
              <a:rPr sz="1400" spc="200" dirty="0"/>
              <a:t> pasty </a:t>
            </a:r>
            <a:r>
              <a:rPr sz="1400" spc="200" dirty="0" err="1"/>
              <a:t>dokładnie</a:t>
            </a:r>
            <a:r>
              <a:rPr sz="1400" spc="200" dirty="0"/>
              <a:t> </a:t>
            </a:r>
            <a:r>
              <a:rPr sz="1400" spc="200" dirty="0" err="1"/>
              <a:t>wypluj</a:t>
            </a:r>
            <a:r>
              <a:rPr sz="1400" b="1" spc="200" dirty="0"/>
              <a:t>. </a:t>
            </a:r>
            <a:endParaRPr lang="pl-PL" sz="1400" b="1" spc="200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Pamiętaj</a:t>
            </a:r>
            <a:r>
              <a:rPr sz="1400" spc="200" dirty="0"/>
              <a:t>, </a:t>
            </a:r>
            <a:r>
              <a:rPr sz="1400" spc="200" dirty="0" err="1"/>
              <a:t>że</a:t>
            </a:r>
            <a:endParaRPr sz="1400" spc="200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Pasty z </a:t>
            </a:r>
            <a:r>
              <a:rPr dirty="0" err="1"/>
              <a:t>fluorem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należy</a:t>
            </a:r>
            <a:r>
              <a:rPr dirty="0"/>
              <a:t> </a:t>
            </a:r>
            <a:r>
              <a:rPr dirty="0" err="1"/>
              <a:t>połykać</a:t>
            </a:r>
            <a:r>
              <a:rPr lang="pl-PL" dirty="0"/>
              <a:t>.</a:t>
            </a: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77" name="Po szczotkowaniu nie płucz buzi wodą.…"/>
          <p:cNvSpPr txBox="1"/>
          <p:nvPr/>
        </p:nvSpPr>
        <p:spPr>
          <a:xfrm>
            <a:off x="1226967" y="7813741"/>
            <a:ext cx="4453912" cy="1225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Po </a:t>
            </a:r>
            <a:r>
              <a:rPr sz="1400" spc="200" dirty="0" err="1"/>
              <a:t>szczotkowaniu</a:t>
            </a:r>
            <a:r>
              <a:rPr sz="1400" spc="200" dirty="0"/>
              <a:t> </a:t>
            </a:r>
            <a:r>
              <a:rPr sz="1400" spc="200" dirty="0" err="1"/>
              <a:t>nie</a:t>
            </a:r>
            <a:r>
              <a:rPr sz="1400" spc="200" dirty="0"/>
              <a:t> </a:t>
            </a:r>
            <a:r>
              <a:rPr sz="1400" spc="200" dirty="0" err="1"/>
              <a:t>płucz</a:t>
            </a:r>
            <a:r>
              <a:rPr sz="1400" spc="200" dirty="0"/>
              <a:t> </a:t>
            </a:r>
            <a:r>
              <a:rPr sz="1400" spc="200" dirty="0" err="1"/>
              <a:t>buzi</a:t>
            </a:r>
            <a:r>
              <a:rPr sz="1400" spc="200" dirty="0"/>
              <a:t> </a:t>
            </a:r>
            <a:r>
              <a:rPr sz="1400" spc="200" dirty="0" err="1"/>
              <a:t>wodą</a:t>
            </a:r>
            <a:r>
              <a:rPr sz="1400" spc="200"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Jeśli</a:t>
            </a:r>
            <a:r>
              <a:rPr sz="1400" spc="200" dirty="0"/>
              <a:t> </a:t>
            </a:r>
            <a:r>
              <a:rPr sz="1400" spc="200" dirty="0" err="1"/>
              <a:t>chcesz</a:t>
            </a:r>
            <a:r>
              <a:rPr sz="1400" spc="200" dirty="0"/>
              <a:t>, </a:t>
            </a:r>
            <a:r>
              <a:rPr sz="1400" spc="200" dirty="0" err="1"/>
              <a:t>możesz</a:t>
            </a:r>
            <a:r>
              <a:rPr sz="1400" spc="200" dirty="0"/>
              <a:t> </a:t>
            </a:r>
            <a:r>
              <a:rPr sz="1400" spc="200" dirty="0" err="1"/>
              <a:t>użyć</a:t>
            </a:r>
            <a:r>
              <a:rPr sz="1400" spc="200" dirty="0"/>
              <a:t> </a:t>
            </a:r>
            <a:r>
              <a:rPr sz="1400" spc="200" dirty="0" err="1"/>
              <a:t>specjalnej</a:t>
            </a:r>
            <a:r>
              <a:rPr sz="1400" spc="200" dirty="0"/>
              <a:t>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A4C247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płukanki</a:t>
            </a:r>
            <a:r>
              <a:rPr dirty="0"/>
              <a:t> z </a:t>
            </a:r>
            <a:r>
              <a:rPr dirty="0" err="1"/>
              <a:t>fluorem</a:t>
            </a:r>
            <a:r>
              <a:rPr dirty="0"/>
              <a:t>.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78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obrazek" descr="obraze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8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72" grpId="0" animBg="1"/>
      <p:bldP spid="275" grpId="0" animBg="1"/>
      <p:bldP spid="276" grpId="0" animBg="1"/>
      <p:bldP spid="277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1DB1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3">
                <a:hueOff val="362282"/>
                <a:satOff val="31803"/>
                <a:lumOff val="-18242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3">
                <a:hueOff val="362282"/>
                <a:satOff val="31803"/>
                <a:lumOff val="-18242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017a38-3ef2-4624-8dbc-76ae23f7adb7">
      <UserInfo>
        <DisplayName>Izabela Chmielewska</DisplayName>
        <AccountId>19</AccountId>
        <AccountType/>
      </UserInfo>
      <UserInfo>
        <DisplayName>Emilia Burza</DisplayName>
        <AccountId>21</AccountId>
        <AccountType/>
      </UserInfo>
    </SharedWithUsers>
    <lcf76f155ced4ddcb4097134ff3c332f xmlns="c40c10be-0bfd-48bb-8435-49079a5e8b65">
      <Terms xmlns="http://schemas.microsoft.com/office/infopath/2007/PartnerControls"/>
    </lcf76f155ced4ddcb4097134ff3c332f>
    <TaxCatchAll xmlns="14017a38-3ef2-4624-8dbc-76ae23f7ad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3ED52B3BFD5A49B193980B4FA2B6A7" ma:contentTypeVersion="15" ma:contentTypeDescription="Utwórz nowy dokument." ma:contentTypeScope="" ma:versionID="95d6f41e4004c3bf17dbff6852cecd76">
  <xsd:schema xmlns:xsd="http://www.w3.org/2001/XMLSchema" xmlns:xs="http://www.w3.org/2001/XMLSchema" xmlns:p="http://schemas.microsoft.com/office/2006/metadata/properties" xmlns:ns2="c40c10be-0bfd-48bb-8435-49079a5e8b65" xmlns:ns3="14017a38-3ef2-4624-8dbc-76ae23f7adb7" targetNamespace="http://schemas.microsoft.com/office/2006/metadata/properties" ma:root="true" ma:fieldsID="1e7df8f08d3d93256350ec98f1229674" ns2:_="" ns3:_="">
    <xsd:import namespace="c40c10be-0bfd-48bb-8435-49079a5e8b65"/>
    <xsd:import namespace="14017a38-3ef2-4624-8dbc-76ae23f7ad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c10be-0bfd-48bb-8435-49079a5e8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17a38-3ef2-4624-8dbc-76ae23f7ad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f1538a1-9fc1-4579-b142-ed7e1a54e420}" ma:internalName="TaxCatchAll" ma:showField="CatchAllData" ma:web="14017a38-3ef2-4624-8dbc-76ae23f7ad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7A49CD-5C8A-4CA5-ABEE-20416194C56D}">
  <ds:schemaRefs>
    <ds:schemaRef ds:uri="c40c10be-0bfd-48bb-8435-49079a5e8b65"/>
    <ds:schemaRef ds:uri="http://purl.org/dc/terms/"/>
    <ds:schemaRef ds:uri="14017a38-3ef2-4624-8dbc-76ae23f7adb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23E73B-9A78-48BC-B252-3E3D7D75F2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C208E3-3334-4640-A17B-EA353A04E794}"/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620</Words>
  <Application>Microsoft Office PowerPoint</Application>
  <PresentationFormat>Niestandardowy</PresentationFormat>
  <Paragraphs>112</Paragraphs>
  <Slides>21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Helvetica Neue</vt:lpstr>
      <vt:lpstr>Helvetica Neue Medium</vt:lpstr>
      <vt:lpstr>Museo Sans 500</vt:lpstr>
      <vt:lpstr>Museo Sans 700</vt:lpstr>
      <vt:lpstr>Open Sans</vt:lpstr>
      <vt:lpstr>OpenSans-Extrabold</vt:lpstr>
      <vt:lpstr>Times Roman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Jakub Piędziak</cp:lastModifiedBy>
  <cp:revision>61</cp:revision>
  <dcterms:modified xsi:type="dcterms:W3CDTF">2022-04-22T14:33:29Z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0x010100493ED52B3BFD5A49B193980B4FA2B6A7</vt:lpwstr>
  </property>
</Properties>
</file>